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92"/>
  </p:notesMasterIdLst>
  <p:handoutMasterIdLst>
    <p:handoutMasterId r:id="rId93"/>
  </p:handoutMasterIdLst>
  <p:sldIdLst>
    <p:sldId id="413" r:id="rId2"/>
    <p:sldId id="265" r:id="rId3"/>
    <p:sldId id="312" r:id="rId4"/>
    <p:sldId id="341" r:id="rId5"/>
    <p:sldId id="266" r:id="rId6"/>
    <p:sldId id="466" r:id="rId7"/>
    <p:sldId id="429" r:id="rId8"/>
    <p:sldId id="269" r:id="rId9"/>
    <p:sldId id="423" r:id="rId10"/>
    <p:sldId id="465" r:id="rId11"/>
    <p:sldId id="475" r:id="rId12"/>
    <p:sldId id="467" r:id="rId13"/>
    <p:sldId id="474" r:id="rId14"/>
    <p:sldId id="469" r:id="rId15"/>
    <p:sldId id="470" r:id="rId16"/>
    <p:sldId id="441" r:id="rId17"/>
    <p:sldId id="471" r:id="rId18"/>
    <p:sldId id="472" r:id="rId19"/>
    <p:sldId id="473" r:id="rId20"/>
    <p:sldId id="276" r:id="rId21"/>
    <p:sldId id="280" r:id="rId22"/>
    <p:sldId id="281" r:id="rId23"/>
    <p:sldId id="391" r:id="rId24"/>
    <p:sldId id="392" r:id="rId25"/>
    <p:sldId id="393" r:id="rId26"/>
    <p:sldId id="377" r:id="rId27"/>
    <p:sldId id="442" r:id="rId28"/>
    <p:sldId id="443" r:id="rId29"/>
    <p:sldId id="444" r:id="rId30"/>
    <p:sldId id="457" r:id="rId31"/>
    <p:sldId id="445" r:id="rId32"/>
    <p:sldId id="387" r:id="rId33"/>
    <p:sldId id="396" r:id="rId34"/>
    <p:sldId id="406" r:id="rId35"/>
    <p:sldId id="408" r:id="rId36"/>
    <p:sldId id="409" r:id="rId37"/>
    <p:sldId id="407" r:id="rId38"/>
    <p:sldId id="405" r:id="rId39"/>
    <p:sldId id="446" r:id="rId40"/>
    <p:sldId id="447" r:id="rId41"/>
    <p:sldId id="448" r:id="rId42"/>
    <p:sldId id="449" r:id="rId43"/>
    <p:sldId id="450" r:id="rId44"/>
    <p:sldId id="458" r:id="rId45"/>
    <p:sldId id="461" r:id="rId46"/>
    <p:sldId id="451" r:id="rId47"/>
    <p:sldId id="398" r:id="rId48"/>
    <p:sldId id="452" r:id="rId49"/>
    <p:sldId id="453" r:id="rId50"/>
    <p:sldId id="425" r:id="rId51"/>
    <p:sldId id="411" r:id="rId52"/>
    <p:sldId id="454" r:id="rId53"/>
    <p:sldId id="459" r:id="rId54"/>
    <p:sldId id="455" r:id="rId55"/>
    <p:sldId id="404" r:id="rId56"/>
    <p:sldId id="456" r:id="rId57"/>
    <p:sldId id="397" r:id="rId58"/>
    <p:sldId id="412" r:id="rId59"/>
    <p:sldId id="460" r:id="rId60"/>
    <p:sldId id="401" r:id="rId61"/>
    <p:sldId id="402" r:id="rId62"/>
    <p:sldId id="462" r:id="rId63"/>
    <p:sldId id="389" r:id="rId64"/>
    <p:sldId id="390" r:id="rId65"/>
    <p:sldId id="298" r:id="rId66"/>
    <p:sldId id="296" r:id="rId67"/>
    <p:sldId id="297" r:id="rId68"/>
    <p:sldId id="333" r:id="rId69"/>
    <p:sldId id="288" r:id="rId70"/>
    <p:sldId id="277" r:id="rId71"/>
    <p:sldId id="370" r:id="rId72"/>
    <p:sldId id="365" r:id="rId73"/>
    <p:sldId id="463" r:id="rId74"/>
    <p:sldId id="299" r:id="rId75"/>
    <p:sldId id="339" r:id="rId76"/>
    <p:sldId id="301" r:id="rId77"/>
    <p:sldId id="424" r:id="rId78"/>
    <p:sldId id="302" r:id="rId79"/>
    <p:sldId id="427" r:id="rId80"/>
    <p:sldId id="340" r:id="rId81"/>
    <p:sldId id="414" r:id="rId82"/>
    <p:sldId id="415" r:id="rId83"/>
    <p:sldId id="354" r:id="rId84"/>
    <p:sldId id="344" r:id="rId85"/>
    <p:sldId id="363" r:id="rId86"/>
    <p:sldId id="337" r:id="rId87"/>
    <p:sldId id="345" r:id="rId88"/>
    <p:sldId id="428" r:id="rId89"/>
    <p:sldId id="304" r:id="rId90"/>
    <p:sldId id="346" r:id="rId9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400"/>
    <a:srgbClr val="D16309"/>
    <a:srgbClr val="EE8E00"/>
    <a:srgbClr val="4E863A"/>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257" autoAdjust="0"/>
  </p:normalViewPr>
  <p:slideViewPr>
    <p:cSldViewPr>
      <p:cViewPr varScale="1">
        <p:scale>
          <a:sx n="62" d="100"/>
          <a:sy n="62" d="100"/>
        </p:scale>
        <p:origin x="96" y="240"/>
      </p:cViewPr>
      <p:guideLst>
        <p:guide orient="horz" pos="2160"/>
        <p:guide pos="3840"/>
      </p:guideLst>
    </p:cSldViewPr>
  </p:slideViewPr>
  <p:outlineViewPr>
    <p:cViewPr>
      <p:scale>
        <a:sx n="33" d="100"/>
        <a:sy n="33" d="100"/>
      </p:scale>
      <p:origin x="0" y="-52756"/>
    </p:cViewPr>
  </p:outlineViewPr>
  <p:notesTextViewPr>
    <p:cViewPr>
      <p:scale>
        <a:sx n="1" d="1"/>
        <a:sy n="1" d="1"/>
      </p:scale>
      <p:origin x="0" y="0"/>
    </p:cViewPr>
  </p:notesTextViewPr>
  <p:sorterViewPr>
    <p:cViewPr varScale="1">
      <p:scale>
        <a:sx n="1" d="1"/>
        <a:sy n="1" d="1"/>
      </p:scale>
      <p:origin x="0" y="-2796"/>
    </p:cViewPr>
  </p:sorterViewPr>
  <p:notesViewPr>
    <p:cSldViewPr>
      <p:cViewPr varScale="1">
        <p:scale>
          <a:sx n="54" d="100"/>
          <a:sy n="54" d="100"/>
        </p:scale>
        <p:origin x="260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AE3D811-9830-4333-83AD-1BC8311D7B9E}" type="datetimeFigureOut">
              <a:rPr lang="en-US" smtClean="0"/>
              <a:t>11/2/2018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483DEF1-8473-43B8-A5B4-2B2A31708376}" type="slidenum">
              <a:rPr lang="en-US" smtClean="0"/>
              <a:t>‹#›</a:t>
            </a:fld>
            <a:endParaRPr lang="en-US"/>
          </a:p>
        </p:txBody>
      </p:sp>
    </p:spTree>
    <p:extLst>
      <p:ext uri="{BB962C8B-B14F-4D97-AF65-F5344CB8AC3E}">
        <p14:creationId xmlns:p14="http://schemas.microsoft.com/office/powerpoint/2010/main" val="1486175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45B8DFF-3B96-41A0-9B28-6E55A2E48E01}" type="datetimeFigureOut">
              <a:rPr lang="en-US" smtClean="0"/>
              <a:pPr/>
              <a:t>11/2/2018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DAC6CA-E053-4EC7-B801-A64BBB9841B3}" type="slidenum">
              <a:rPr lang="en-US" smtClean="0"/>
              <a:pPr/>
              <a:t>‹#›</a:t>
            </a:fld>
            <a:endParaRPr lang="en-US"/>
          </a:p>
        </p:txBody>
      </p:sp>
    </p:spTree>
    <p:extLst>
      <p:ext uri="{BB962C8B-B14F-4D97-AF65-F5344CB8AC3E}">
        <p14:creationId xmlns:p14="http://schemas.microsoft.com/office/powerpoint/2010/main" val="293271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198A6E-F08E-401A-A73F-FC473CEF859A}" type="slidenum">
              <a:rPr lang="en-US" smtClean="0"/>
              <a:pPr/>
              <a:t>2</a:t>
            </a:fld>
            <a:endParaRPr lang="en-US"/>
          </a:p>
        </p:txBody>
      </p:sp>
    </p:spTree>
    <p:extLst>
      <p:ext uri="{BB962C8B-B14F-4D97-AF65-F5344CB8AC3E}">
        <p14:creationId xmlns:p14="http://schemas.microsoft.com/office/powerpoint/2010/main" val="2517091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Must also pass a qualitative fit test</a:t>
            </a:r>
          </a:p>
          <a:p>
            <a:r>
              <a:rPr lang="en-US" altLang="en-US"/>
              <a:t>Additional test should be conducted if any changes are noted, employee reports changes, or if a supervisor visually notes changes in employee condition or behavior</a:t>
            </a:r>
          </a:p>
          <a:p>
            <a:r>
              <a:rPr lang="en-US" altLang="en-US"/>
              <a:t>Not only facial hair but also any other conditions like corrective glasses, dentures, or any condition that interfere with with a tight seal of the respirator.</a:t>
            </a:r>
          </a:p>
        </p:txBody>
      </p:sp>
      <p:sp>
        <p:nvSpPr>
          <p:cNvPr id="45060"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11006115 Copyright </a:t>
            </a:r>
            <a:r>
              <a:rPr lang="en-US" altLang="en-US">
                <a:latin typeface="Symbol" panose="05050102010706020507" pitchFamily="18" charset="2"/>
              </a:rPr>
              <a:t>ã1999 </a:t>
            </a:r>
            <a:r>
              <a:rPr lang="en-US" altLang="en-US"/>
              <a:t>Business &amp; Legal Reports, Inc.</a:t>
            </a:r>
          </a:p>
          <a:p>
            <a:endParaRPr lang="en-US" altLang="en-US" sz="1400"/>
          </a:p>
          <a:p>
            <a:endParaRPr lang="en-US" altLang="en-US" sz="1400"/>
          </a:p>
        </p:txBody>
      </p:sp>
      <p:sp>
        <p:nvSpPr>
          <p:cNvPr id="45061"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0E4BA6-C123-419B-9562-3FDCB7F36448}"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29773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FB7AE7E-3EC8-4B09-AD92-9C6B21A6FF17}" type="slidenum">
              <a:rPr lang="en-US" smtClean="0"/>
              <a:pPr/>
              <a:t>66</a:t>
            </a:fld>
            <a:endParaRPr lang="en-US"/>
          </a:p>
        </p:txBody>
      </p:sp>
    </p:spTree>
    <p:extLst>
      <p:ext uri="{BB962C8B-B14F-4D97-AF65-F5344CB8AC3E}">
        <p14:creationId xmlns:p14="http://schemas.microsoft.com/office/powerpoint/2010/main" val="2038647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7834087-A258-4785-B0DB-4258BD4E55E2}" type="slidenum">
              <a:rPr lang="en-US" smtClean="0"/>
              <a:pPr/>
              <a:t>67</a:t>
            </a:fld>
            <a:endParaRPr lang="en-US"/>
          </a:p>
        </p:txBody>
      </p:sp>
    </p:spTree>
    <p:extLst>
      <p:ext uri="{BB962C8B-B14F-4D97-AF65-F5344CB8AC3E}">
        <p14:creationId xmlns:p14="http://schemas.microsoft.com/office/powerpoint/2010/main" val="58790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F9097B1-DA39-4219-B2E1-1E1C8E914C62}" type="slidenum">
              <a:rPr lang="en-US" smtClean="0"/>
              <a:pPr/>
              <a:t>76</a:t>
            </a:fld>
            <a:endParaRPr lang="en-US"/>
          </a:p>
        </p:txBody>
      </p:sp>
    </p:spTree>
    <p:extLst>
      <p:ext uri="{BB962C8B-B14F-4D97-AF65-F5344CB8AC3E}">
        <p14:creationId xmlns:p14="http://schemas.microsoft.com/office/powerpoint/2010/main" val="7137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D343AB3-8AE4-452B-A67C-1D57A7455039}" type="slidenum">
              <a:rPr lang="en-US" smtClean="0"/>
              <a:pPr/>
              <a:t>5</a:t>
            </a:fld>
            <a:endParaRPr lang="en-US"/>
          </a:p>
        </p:txBody>
      </p:sp>
    </p:spTree>
    <p:extLst>
      <p:ext uri="{BB962C8B-B14F-4D97-AF65-F5344CB8AC3E}">
        <p14:creationId xmlns:p14="http://schemas.microsoft.com/office/powerpoint/2010/main" val="99798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EB2AEBA-D63C-4C6B-8D17-39AB28C0CE29}" type="slidenum">
              <a:rPr lang="en-US" smtClean="0"/>
              <a:pPr/>
              <a:t>8</a:t>
            </a:fld>
            <a:endParaRPr lang="en-US"/>
          </a:p>
        </p:txBody>
      </p:sp>
      <p:sp>
        <p:nvSpPr>
          <p:cNvPr id="52227" name="Rectangle 2"/>
          <p:cNvSpPr>
            <a:spLocks noGrp="1" noRot="1" noChangeAspect="1" noChangeArrowheads="1" noTextEdit="1"/>
          </p:cNvSpPr>
          <p:nvPr>
            <p:ph type="sldImg"/>
          </p:nvPr>
        </p:nvSpPr>
        <p:spPr>
          <a:xfrm>
            <a:off x="419100" y="703263"/>
            <a:ext cx="6173788" cy="3473450"/>
          </a:xfrm>
          <a:ln w="12700" cap="flat">
            <a:solidFill>
              <a:schemeClr val="tx1"/>
            </a:solidFill>
          </a:ln>
        </p:spPr>
      </p:sp>
      <p:sp>
        <p:nvSpPr>
          <p:cNvPr id="52228" name="Rectangle 3"/>
          <p:cNvSpPr>
            <a:spLocks noGrp="1" noChangeArrowheads="1"/>
          </p:cNvSpPr>
          <p:nvPr>
            <p:ph type="body" idx="1"/>
          </p:nvPr>
        </p:nvSpPr>
        <p:spPr>
          <a:xfrm>
            <a:off x="934720" y="4414839"/>
            <a:ext cx="5140960" cy="4183062"/>
          </a:xfrm>
          <a:noFill/>
          <a:ln w="9525"/>
        </p:spPr>
        <p:txBody>
          <a:bodyPr lIns="93824" tIns="46913" rIns="93824" bIns="46913"/>
          <a:lstStyle/>
          <a:p>
            <a:r>
              <a:rPr lang="en-US"/>
              <a:t>Routes of Entry</a:t>
            </a:r>
          </a:p>
          <a:p>
            <a:endParaRPr lang="en-US"/>
          </a:p>
          <a:p>
            <a:r>
              <a:rPr lang="en-US"/>
              <a:t>Inhalation - use fume hood</a:t>
            </a:r>
          </a:p>
          <a:p>
            <a:endParaRPr lang="en-US"/>
          </a:p>
          <a:p>
            <a:r>
              <a:rPr lang="en-US"/>
              <a:t>Absorption - use proper gloves and lab coat</a:t>
            </a:r>
          </a:p>
          <a:p>
            <a:endParaRPr lang="en-US"/>
          </a:p>
          <a:p>
            <a:r>
              <a:rPr lang="en-US"/>
              <a:t>Ingestion - don’t eat drink or apply cosmetics in lab</a:t>
            </a:r>
          </a:p>
        </p:txBody>
      </p:sp>
    </p:spTree>
    <p:extLst>
      <p:ext uri="{BB962C8B-B14F-4D97-AF65-F5344CB8AC3E}">
        <p14:creationId xmlns:p14="http://schemas.microsoft.com/office/powerpoint/2010/main" val="4120754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MX">
                <a:ea typeface="ＭＳ Ｐゴシック" panose="020B0600070205080204" pitchFamily="34" charset="-128"/>
              </a:rPr>
              <a:t> Instructor Notes:</a:t>
            </a:r>
          </a:p>
          <a:p>
            <a:endParaRPr lang="en-US" altLang="es-MX">
              <a:ea typeface="ＭＳ Ｐゴシック" panose="020B0600070205080204" pitchFamily="34" charset="-128"/>
            </a:endParaRPr>
          </a:p>
          <a:p>
            <a:r>
              <a:rPr lang="en-US" altLang="es-MX">
                <a:ea typeface="ＭＳ Ｐゴシック" panose="020B0600070205080204" pitchFamily="34" charset="-128"/>
              </a:rPr>
              <a:t>There are nine pictograms under the GHS to convey the health, physical and environmental hazards. The final Hazard Communication Standard (HCS) requires eight of these pictograms, the exception being the environmental pictogram, as environmental hazards are not within OSHA's jurisdiction. The hazard pictograms and their corresponding hazards are shown on this slide.</a:t>
            </a:r>
          </a:p>
          <a:p>
            <a:endParaRPr lang="en-US" altLang="es-MX">
              <a:ea typeface="ＭＳ Ｐゴシック" panose="020B0600070205080204" pitchFamily="34" charset="-128"/>
            </a:endParaRPr>
          </a:p>
          <a:p>
            <a:r>
              <a:rPr lang="en-US" altLang="es-MX" b="1">
                <a:ea typeface="ＭＳ Ｐゴシック" panose="020B0600070205080204" pitchFamily="34" charset="-128"/>
              </a:rPr>
              <a:t>Pont out the red borders and explain the reasoning.</a:t>
            </a:r>
          </a:p>
          <a:p>
            <a:r>
              <a:rPr lang="en-US" altLang="es-MX">
                <a:ea typeface="ＭＳ Ｐゴシック" panose="020B0600070205080204" pitchFamily="34" charset="-128"/>
              </a:rPr>
              <a:t>Under the revised Hazard Communication Standard (HCS), pictograms must have red borders. OSHA believes that the use of the red frame will increase recognition and comprehensibility. Therefore, the red frame is required regardless of whether the shipment is domestic or international.</a:t>
            </a:r>
          </a:p>
          <a:p>
            <a:r>
              <a:rPr lang="en-US" altLang="es-MX" b="1">
                <a:ea typeface="ＭＳ Ｐゴシック" panose="020B0600070205080204" pitchFamily="34" charset="-128"/>
              </a:rPr>
              <a:t>Will OSHA allow blank red borders?</a:t>
            </a:r>
            <a:endParaRPr lang="en-US" altLang="es-MX">
              <a:ea typeface="ＭＳ Ｐゴシック" panose="020B0600070205080204" pitchFamily="34" charset="-128"/>
            </a:endParaRPr>
          </a:p>
          <a:p>
            <a:r>
              <a:rPr lang="en-US" altLang="es-MX">
                <a:ea typeface="ＭＳ Ｐゴシック" panose="020B0600070205080204" pitchFamily="34" charset="-128"/>
              </a:rPr>
              <a:t>A. The revised Hazard Communication Standard (HCS) requires that all red borders printed on the label have a symbol printed inside it. If OSHA were to allow blank red borders, workers may be confused about what they mean and concerned that some information is missing. OSHA has determined that prohibiting the use of blank red borders on labels is necessary to provide the maximum recognition and impact of warning labels and to ensure that users do not get desensitized to the warnings placed on labels.</a:t>
            </a:r>
          </a:p>
          <a:p>
            <a:endParaRPr lang="en-US" altLang="es-MX">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9597D07-42DA-4D63-8897-DBC288FAF488}" type="slidenum">
              <a:rPr lang="en-US" altLang="es-MX">
                <a:latin typeface="Arial" panose="020B0604020202020204" pitchFamily="34" charset="0"/>
              </a:rPr>
              <a:pPr>
                <a:spcBef>
                  <a:spcPct val="0"/>
                </a:spcBef>
              </a:pPr>
              <a:t>13</a:t>
            </a:fld>
            <a:endParaRPr lang="en-US" altLang="es-MX">
              <a:latin typeface="Arial" panose="020B0604020202020204" pitchFamily="34" charset="0"/>
            </a:endParaRPr>
          </a:p>
        </p:txBody>
      </p:sp>
    </p:spTree>
    <p:extLst>
      <p:ext uri="{BB962C8B-B14F-4D97-AF65-F5344CB8AC3E}">
        <p14:creationId xmlns:p14="http://schemas.microsoft.com/office/powerpoint/2010/main" val="330231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53308B8-BDF2-4137-A4E4-18C1245F9566}" type="slidenum">
              <a:rPr lang="en-US" smtClean="0"/>
              <a:pPr/>
              <a:t>20</a:t>
            </a:fld>
            <a:endParaRPr lang="en-US"/>
          </a:p>
        </p:txBody>
      </p:sp>
    </p:spTree>
    <p:extLst>
      <p:ext uri="{BB962C8B-B14F-4D97-AF65-F5344CB8AC3E}">
        <p14:creationId xmlns:p14="http://schemas.microsoft.com/office/powerpoint/2010/main" val="46340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respirator is a device to protect the wearer from the inhalation of harmful atmospheres.</a:t>
            </a:r>
          </a:p>
          <a:p>
            <a:r>
              <a:rPr lang="en-US" altLang="en-US"/>
              <a:t/>
            </a:r>
            <a:br>
              <a:rPr lang="en-US" altLang="en-US"/>
            </a:br>
            <a:r>
              <a:rPr lang="en-US" altLang="en-US"/>
              <a:t>Before implementing a respiratory program, all efforts should first be made to engineer out the hazards either by providing ventilation or isolating source.</a:t>
            </a:r>
            <a:br>
              <a:rPr lang="en-US" altLang="en-US"/>
            </a:br>
            <a:endParaRPr lang="en-US" altLang="en-US"/>
          </a:p>
          <a:p>
            <a:r>
              <a:rPr lang="en-US" altLang="en-US"/>
              <a:t>Respirators must be approved for the type and severity of conditions in which they are to be used</a:t>
            </a:r>
          </a:p>
          <a:p>
            <a:endParaRPr lang="en-US" altLang="en-US"/>
          </a:p>
        </p:txBody>
      </p:sp>
      <p:sp>
        <p:nvSpPr>
          <p:cNvPr id="33796"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11006115 Copyright </a:t>
            </a:r>
            <a:r>
              <a:rPr lang="en-US" altLang="en-US">
                <a:latin typeface="Symbol" panose="05050102010706020507" pitchFamily="18" charset="2"/>
              </a:rPr>
              <a:t>ã1999 </a:t>
            </a:r>
            <a:r>
              <a:rPr lang="en-US" altLang="en-US"/>
              <a:t>Business &amp; Legal Reports, Inc.</a:t>
            </a:r>
          </a:p>
          <a:p>
            <a:endParaRPr lang="en-US" altLang="en-US" sz="1400"/>
          </a:p>
          <a:p>
            <a:endParaRPr lang="en-US" altLang="en-US" sz="1400"/>
          </a:p>
        </p:txBody>
      </p:sp>
      <p:sp>
        <p:nvSpPr>
          <p:cNvPr id="3379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768D9E-1BEA-4A85-924D-4F74728E36A1}"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883823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NIOSH : National institute of Occupational Safety and Health must approved all respirators.</a:t>
            </a:r>
          </a:p>
          <a:p>
            <a:r>
              <a:rPr lang="en-US" altLang="en-US"/>
              <a:t>Atmosphere supplying: Air supply is received from compressed air, oxygen tank or compressor driven air not from the atmosphere.</a:t>
            </a:r>
          </a:p>
        </p:txBody>
      </p:sp>
      <p:sp>
        <p:nvSpPr>
          <p:cNvPr id="35844"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11006115 Copyright </a:t>
            </a:r>
            <a:r>
              <a:rPr lang="en-US" altLang="en-US">
                <a:latin typeface="Symbol" panose="05050102010706020507" pitchFamily="18" charset="2"/>
              </a:rPr>
              <a:t>ã1999 </a:t>
            </a:r>
            <a:r>
              <a:rPr lang="en-US" altLang="en-US"/>
              <a:t>Business &amp; Legal Reports, Inc.</a:t>
            </a:r>
          </a:p>
          <a:p>
            <a:endParaRPr lang="en-US" altLang="en-US" sz="1400"/>
          </a:p>
          <a:p>
            <a:endParaRPr lang="en-US" altLang="en-US" sz="1400"/>
          </a:p>
        </p:txBody>
      </p:sp>
      <p:sp>
        <p:nvSpPr>
          <p:cNvPr id="3584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663E43-F976-44A5-800B-760CB7196047}"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016998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Dust mask, Half Mask and Full Face respirators need to be test fitted to the user</a:t>
            </a:r>
          </a:p>
        </p:txBody>
      </p:sp>
      <p:sp>
        <p:nvSpPr>
          <p:cNvPr id="37892"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11006115 Copyright </a:t>
            </a:r>
            <a:r>
              <a:rPr lang="en-US" altLang="en-US">
                <a:latin typeface="Symbol" panose="05050102010706020507" pitchFamily="18" charset="2"/>
              </a:rPr>
              <a:t>ã1999 </a:t>
            </a:r>
            <a:r>
              <a:rPr lang="en-US" altLang="en-US"/>
              <a:t>Business &amp; Legal Reports, Inc.</a:t>
            </a:r>
          </a:p>
          <a:p>
            <a:endParaRPr lang="en-US" altLang="en-US" sz="1400"/>
          </a:p>
          <a:p>
            <a:endParaRPr lang="en-US" altLang="en-US" sz="1400"/>
          </a:p>
        </p:txBody>
      </p:sp>
      <p:sp>
        <p:nvSpPr>
          <p:cNvPr id="3789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6BF0EB-E42D-41B8-9149-5E29C0E85A7E}"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6358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SCBA minimum service life 30 minutes</a:t>
            </a:r>
          </a:p>
        </p:txBody>
      </p:sp>
      <p:sp>
        <p:nvSpPr>
          <p:cNvPr id="39940"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11006115 Copyright </a:t>
            </a:r>
            <a:r>
              <a:rPr lang="en-US" altLang="en-US">
                <a:latin typeface="Symbol" panose="05050102010706020507" pitchFamily="18" charset="2"/>
              </a:rPr>
              <a:t>ã1999 </a:t>
            </a:r>
            <a:r>
              <a:rPr lang="en-US" altLang="en-US"/>
              <a:t>Business &amp; Legal Reports, Inc.</a:t>
            </a:r>
          </a:p>
          <a:p>
            <a:endParaRPr lang="en-US" altLang="en-US" sz="1400"/>
          </a:p>
          <a:p>
            <a:endParaRPr lang="en-US" altLang="en-US" sz="1400"/>
          </a:p>
        </p:txBody>
      </p:sp>
      <p:sp>
        <p:nvSpPr>
          <p:cNvPr id="39941"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F080C3-0400-4F3C-8C35-D7E9C461A6B2}"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83040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059646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7507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0368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384800" cy="3886200"/>
          </a:xfrm>
        </p:spPr>
        <p:txBody>
          <a:bodyPr/>
          <a:lstStyle/>
          <a:p>
            <a:endParaRPr lang="en-US"/>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1"/>
          </p:nvPr>
        </p:nvSpPr>
        <p:spPr>
          <a:xfrm>
            <a:off x="8737600" y="6248400"/>
            <a:ext cx="2844800" cy="457200"/>
          </a:xfrm>
        </p:spPr>
        <p:txBody>
          <a:bodyPr/>
          <a:lstStyle>
            <a:lvl1pPr>
              <a:defRPr/>
            </a:lvl1pPr>
          </a:lstStyle>
          <a:p>
            <a:fld id="{84133474-6C11-420E-AFE3-A5FD4AC3AC7B}" type="slidenum">
              <a:rPr lang="en-US"/>
              <a:pPr/>
              <a:t>‹#›</a:t>
            </a:fld>
            <a:endParaRPr lang="en-US"/>
          </a:p>
        </p:txBody>
      </p:sp>
      <p:sp>
        <p:nvSpPr>
          <p:cNvPr id="7" name="Date Placeholder 6"/>
          <p:cNvSpPr>
            <a:spLocks noGrp="1"/>
          </p:cNvSpPr>
          <p:nvPr>
            <p:ph type="dt" sz="half" idx="12"/>
          </p:nvPr>
        </p:nvSpPr>
        <p:spPr>
          <a:xfrm>
            <a:off x="609600" y="6245225"/>
            <a:ext cx="2844800" cy="476250"/>
          </a:xfrm>
        </p:spPr>
        <p:txBody>
          <a:bodyPr/>
          <a:lstStyle>
            <a:lvl1pPr>
              <a:defRPr/>
            </a:lvl1pPr>
          </a:lstStyle>
          <a:p>
            <a:endParaRPr lang="en-US"/>
          </a:p>
        </p:txBody>
      </p:sp>
    </p:spTree>
    <p:extLst>
      <p:ext uri="{BB962C8B-B14F-4D97-AF65-F5344CB8AC3E}">
        <p14:creationId xmlns:p14="http://schemas.microsoft.com/office/powerpoint/2010/main" val="302845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333" y="782639"/>
            <a:ext cx="11516784" cy="701675"/>
          </a:xfrm>
        </p:spPr>
        <p:txBody>
          <a:bodyPr/>
          <a:lstStyle/>
          <a:p>
            <a:r>
              <a:rPr lang="en-US"/>
              <a:t>Click to edit Master title style</a:t>
            </a:r>
          </a:p>
        </p:txBody>
      </p:sp>
      <p:sp>
        <p:nvSpPr>
          <p:cNvPr id="3" name="Text Placeholder 2"/>
          <p:cNvSpPr>
            <a:spLocks noGrp="1"/>
          </p:cNvSpPr>
          <p:nvPr>
            <p:ph type="body" sz="half" idx="1"/>
          </p:nvPr>
        </p:nvSpPr>
        <p:spPr>
          <a:xfrm>
            <a:off x="438151" y="1941513"/>
            <a:ext cx="53699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4" y="1941513"/>
            <a:ext cx="5372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6DB209D-136C-4520-831C-D7CE76E951D2}" type="slidenum">
              <a:rPr lang="en-US"/>
              <a:pPr>
                <a:defRPr/>
              </a:pPr>
              <a:t>‹#›</a:t>
            </a:fld>
            <a:endParaRPr lang="en-US"/>
          </a:p>
        </p:txBody>
      </p:sp>
    </p:spTree>
    <p:extLst>
      <p:ext uri="{BB962C8B-B14F-4D97-AF65-F5344CB8AC3E}">
        <p14:creationId xmlns:p14="http://schemas.microsoft.com/office/powerpoint/2010/main" val="14973503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23333" y="782639"/>
            <a:ext cx="11516784" cy="701675"/>
          </a:xfrm>
        </p:spPr>
        <p:txBody>
          <a:bodyPr/>
          <a:lstStyle/>
          <a:p>
            <a:r>
              <a:rPr lang="en-US"/>
              <a:t>Click to edit Master title style</a:t>
            </a:r>
          </a:p>
        </p:txBody>
      </p:sp>
      <p:sp>
        <p:nvSpPr>
          <p:cNvPr id="3" name="Content Placeholder 2"/>
          <p:cNvSpPr>
            <a:spLocks noGrp="1"/>
          </p:cNvSpPr>
          <p:nvPr>
            <p:ph sz="quarter" idx="1"/>
          </p:nvPr>
        </p:nvSpPr>
        <p:spPr>
          <a:xfrm>
            <a:off x="438151" y="1941513"/>
            <a:ext cx="536998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11334" y="1941513"/>
            <a:ext cx="5372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38151" y="4075113"/>
            <a:ext cx="536998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011334" y="4075113"/>
            <a:ext cx="5372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C5FAF29-2327-4BE1-8278-78AD2165F61A}" type="slidenum">
              <a:rPr lang="en-US"/>
              <a:pPr>
                <a:defRPr/>
              </a:pPr>
              <a:t>‹#›</a:t>
            </a:fld>
            <a:endParaRPr lang="en-US"/>
          </a:p>
        </p:txBody>
      </p:sp>
    </p:spTree>
    <p:extLst>
      <p:ext uri="{BB962C8B-B14F-4D97-AF65-F5344CB8AC3E}">
        <p14:creationId xmlns:p14="http://schemas.microsoft.com/office/powerpoint/2010/main" val="8655014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43966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1384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2335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28325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2025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24413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9425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55201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411939061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image" Target="../media/image10.jpeg"/><Relationship Id="rId10" Type="http://schemas.openxmlformats.org/officeDocument/2006/relationships/hyperlink" Target="https://www.youtube.com/watch?v=6xr1cFx8p5w" TargetMode="External"/><Relationship Id="rId4" Type="http://schemas.openxmlformats.org/officeDocument/2006/relationships/image" Target="../media/image9.jpe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utrgv.edu/eh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images.search.yahoo.com/search/images/view?back=http://images.search.yahoo.com/search/images?p=jean+shorts&amp;ei=UTF-8&amp;js=1&amp;ni=18&amp;b=181&amp;w=343&amp;h=500&amp;imgurl=www.absolut-online.com/out/oxbaseshop/html/0/dyn_images/1/detail_RP9201036301_343x500.jpg&amp;rurl=http://www.absolut-online.com/oxid.php/sid/x/cl/details/cnid/-/anid/44042caa493798245.14840531/Replay-Jeans-Shorts-920-weiss&amp;size=36.5kB&amp;name=detail_RP9201036301_343x500.jpg&amp;p=jean+shorts&amp;type=jpeg&amp;no=193&amp;tt=17,687&amp;oid=2c9c7085932cfad0&amp;ei=UTF-8" TargetMode="External"/><Relationship Id="rId3" Type="http://schemas.openxmlformats.org/officeDocument/2006/relationships/image" Target="../media/image61.jp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2.jpeg"/><Relationship Id="rId4" Type="http://schemas.openxmlformats.org/officeDocument/2006/relationships/image" Target="../media/image34.jpeg"/><Relationship Id="rId9"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63.jpeg"/><Relationship Id="rId5" Type="http://schemas.openxmlformats.org/officeDocument/2006/relationships/hyperlink" Target="http://images.search.yahoo.com/search/images/view?back=http://images.search.yahoo.com/search/images?p=jean+shorts&amp;ei=UTF-8&amp;js=1&amp;ni=18&amp;b=181&amp;w=343&amp;h=500&amp;imgurl=www.absolut-online.com/out/oxbaseshop/html/0/dyn_images/1/detail_RP9201036301_343x500.jpg&amp;rurl=http://www.absolut-online.com/oxid.php/sid/x/cl/details/cnid/-/anid/44042caa493798245.14840531/Replay-Jeans-Shorts-920-weiss&amp;size=36.5kB&amp;name=detail_RP9201036301_343x500.jpg&amp;p=jean+shorts&amp;type=jpeg&amp;no=193&amp;tt=17,687&amp;oid=2c9c7085932cfad0&amp;ei=UTF-8" TargetMode="Externa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xml"/><Relationship Id="rId4" Type="http://schemas.openxmlformats.org/officeDocument/2006/relationships/image" Target="../media/image96.gif"/></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 Id="rId5" Type="http://schemas.openxmlformats.org/officeDocument/2006/relationships/image" Target="../media/image96.gif"/><Relationship Id="rId4" Type="http://schemas.openxmlformats.org/officeDocument/2006/relationships/image" Target="../media/image9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mailto:waste@utrgv.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6.jpg"/><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838200"/>
            <a:ext cx="10896600" cy="2387600"/>
          </a:xfrm>
        </p:spPr>
        <p:txBody>
          <a:bodyPr/>
          <a:lstStyle/>
          <a:p>
            <a:pPr algn="l"/>
            <a:r>
              <a:rPr lang="en-US" dirty="0">
                <a:latin typeface="Times New Roman" panose="02020603050405020304" pitchFamily="18" charset="0"/>
                <a:cs typeface="Times New Roman" panose="02020603050405020304" pitchFamily="18" charset="0"/>
              </a:rPr>
              <a:t>Laboratory Safety and Hazard Communication </a:t>
            </a:r>
          </a:p>
        </p:txBody>
      </p:sp>
      <p:sp>
        <p:nvSpPr>
          <p:cNvPr id="3" name="Subtitle 2"/>
          <p:cNvSpPr>
            <a:spLocks noGrp="1"/>
          </p:cNvSpPr>
          <p:nvPr>
            <p:ph type="subTitle" idx="1"/>
          </p:nvPr>
        </p:nvSpPr>
        <p:spPr>
          <a:xfrm>
            <a:off x="609600" y="3733800"/>
            <a:ext cx="6781800" cy="2133600"/>
          </a:xfrm>
        </p:spPr>
        <p:txBody>
          <a:bodyPr/>
          <a:lstStyle/>
          <a:p>
            <a:pPr algn="l"/>
            <a:r>
              <a:rPr lang="en-US" dirty="0">
                <a:latin typeface="Times New Roman" panose="02020603050405020304" pitchFamily="18" charset="0"/>
                <a:cs typeface="Times New Roman" panose="02020603050405020304" pitchFamily="18" charset="0"/>
              </a:rPr>
              <a:t>Environmental Health, Safety and Risk Management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Laboratory Safety Program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4648200"/>
            <a:ext cx="2803940" cy="1869294"/>
          </a:xfrm>
          <a:prstGeom prst="rect">
            <a:avLst/>
          </a:prstGeom>
        </p:spPr>
      </p:pic>
    </p:spTree>
    <p:extLst>
      <p:ext uri="{BB962C8B-B14F-4D97-AF65-F5344CB8AC3E}">
        <p14:creationId xmlns:p14="http://schemas.microsoft.com/office/powerpoint/2010/main" val="1608834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are Hazardous Materials</a:t>
            </a:r>
          </a:p>
        </p:txBody>
      </p:sp>
      <p:sp>
        <p:nvSpPr>
          <p:cNvPr id="5" name="Content Placeholder 4"/>
          <p:cNvSpPr>
            <a:spLocks noGrp="1"/>
          </p:cNvSpPr>
          <p:nvPr>
            <p:ph idx="1"/>
          </p:nvPr>
        </p:nvSpPr>
        <p:spPr>
          <a:xfrm>
            <a:off x="838200" y="1548882"/>
            <a:ext cx="5172075" cy="5038530"/>
          </a:xfrm>
        </p:spPr>
        <p:txBody>
          <a:bodyPr>
            <a:normAutofit fontScale="70000" lnSpcReduction="20000"/>
          </a:bodyPr>
          <a:lstStyle/>
          <a:p>
            <a:r>
              <a:rPr lang="en-US" dirty="0">
                <a:latin typeface="Times New Roman" panose="02020603050405020304" pitchFamily="18" charset="0"/>
                <a:cs typeface="Times New Roman" panose="02020603050405020304" pitchFamily="18" charset="0"/>
              </a:rPr>
              <a:t>Hazardous materials are chemicals that have the potential to impact negatively on health </a:t>
            </a:r>
          </a:p>
          <a:p>
            <a:r>
              <a:rPr lang="en-US" dirty="0">
                <a:latin typeface="Times New Roman" panose="02020603050405020304" pitchFamily="18" charset="0"/>
                <a:cs typeface="Times New Roman" panose="02020603050405020304" pitchFamily="18" charset="0"/>
              </a:rPr>
              <a:t>Effects that may result from exposure to hazardous substances include poisoning; irritation; chemical burns; sensitization; cancer; birth defects; and diseases of certain organs such as the skin, lungs, liver, kidneys and nervous system. The substance, nature and extent of the exposure will determine the severity of the health effects.</a:t>
            </a:r>
          </a:p>
          <a:p>
            <a:r>
              <a:rPr lang="en-US" b="1" dirty="0">
                <a:latin typeface="Times New Roman" panose="02020603050405020304" pitchFamily="18" charset="0"/>
                <a:cs typeface="Times New Roman" panose="02020603050405020304" pitchFamily="18" charset="0"/>
              </a:rPr>
              <a:t>A wide range of chemicals are classified as hazardous and include:</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solids;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powders;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liquids;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gases;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pure chemicals;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mixtures.</a:t>
            </a:r>
          </a:p>
          <a:p>
            <a:endParaRPr lang="en-US" dirty="0">
              <a:latin typeface="Times New Roman" panose="02020603050405020304" pitchFamily="18" charset="0"/>
              <a:cs typeface="Times New Roman" panose="02020603050405020304" pitchFamily="18" charset="0"/>
            </a:endParaRPr>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8065" y="812136"/>
            <a:ext cx="4105655" cy="5357637"/>
          </a:xfrm>
          <a:prstGeom prst="rect">
            <a:avLst/>
          </a:prstGeom>
        </p:spPr>
      </p:pic>
    </p:spTree>
    <p:extLst>
      <p:ext uri="{BB962C8B-B14F-4D97-AF65-F5344CB8AC3E}">
        <p14:creationId xmlns:p14="http://schemas.microsoft.com/office/powerpoint/2010/main" val="271690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latin typeface="Times New Roman" panose="02020603050405020304" pitchFamily="18" charset="0"/>
                <a:cs typeface="Times New Roman" panose="02020603050405020304" pitchFamily="18" charset="0"/>
              </a:rPr>
              <a:t>Where Do I Get The Information ?</a:t>
            </a:r>
          </a:p>
        </p:txBody>
      </p:sp>
      <p:sp>
        <p:nvSpPr>
          <p:cNvPr id="17411" name="Rectangle 3"/>
          <p:cNvSpPr>
            <a:spLocks noGrp="1" noChangeArrowheads="1"/>
          </p:cNvSpPr>
          <p:nvPr>
            <p:ph idx="1"/>
          </p:nvPr>
        </p:nvSpPr>
        <p:spPr/>
        <p:txBody>
          <a:bodyPr/>
          <a:lstStyle/>
          <a:p>
            <a:r>
              <a:rPr lang="en-US" dirty="0">
                <a:latin typeface="Times New Roman" panose="02020603050405020304" pitchFamily="18" charset="0"/>
                <a:cs typeface="Times New Roman" panose="02020603050405020304" pitchFamily="18" charset="0"/>
              </a:rPr>
              <a:t>Global Harmonization Standard (GHS)</a:t>
            </a:r>
          </a:p>
          <a:p>
            <a:r>
              <a:rPr lang="en-US" dirty="0">
                <a:latin typeface="Times New Roman" panose="02020603050405020304" pitchFamily="18" charset="0"/>
                <a:cs typeface="Times New Roman" panose="02020603050405020304" pitchFamily="18" charset="0"/>
              </a:rPr>
              <a:t>Chemical Label </a:t>
            </a:r>
          </a:p>
          <a:p>
            <a:r>
              <a:rPr lang="en-US" dirty="0">
                <a:latin typeface="Times New Roman" panose="02020603050405020304" pitchFamily="18" charset="0"/>
                <a:cs typeface="Times New Roman" panose="02020603050405020304" pitchFamily="18" charset="0"/>
              </a:rPr>
              <a:t>Safety Data Sheets</a:t>
            </a:r>
          </a:p>
          <a:p>
            <a:pPr lvl="1"/>
            <a:r>
              <a:rPr lang="en-US" dirty="0">
                <a:latin typeface="Times New Roman" panose="02020603050405020304" pitchFamily="18" charset="0"/>
                <a:cs typeface="Times New Roman" panose="02020603050405020304" pitchFamily="18" charset="0"/>
              </a:rPr>
              <a:t>Internet (www.utrgv.edu/ehs)</a:t>
            </a:r>
          </a:p>
          <a:p>
            <a:pPr lvl="1"/>
            <a:r>
              <a:rPr lang="en-US" dirty="0">
                <a:latin typeface="Times New Roman" panose="02020603050405020304" pitchFamily="18" charset="0"/>
                <a:cs typeface="Times New Roman" panose="02020603050405020304" pitchFamily="18" charset="0"/>
              </a:rPr>
              <a:t>Call EHSRM (665-3690) (882-5934)</a:t>
            </a:r>
          </a:p>
          <a:p>
            <a:pPr lvl="1"/>
            <a:r>
              <a:rPr lang="en-US" dirty="0">
                <a:latin typeface="Times New Roman" panose="02020603050405020304" pitchFamily="18" charset="0"/>
                <a:cs typeface="Times New Roman" panose="02020603050405020304" pitchFamily="18" charset="0"/>
              </a:rPr>
              <a:t>The manufacturer or distributor</a:t>
            </a:r>
          </a:p>
          <a:p>
            <a:pPr lvl="1"/>
            <a:r>
              <a:rPr lang="en-US" dirty="0">
                <a:latin typeface="Times New Roman" panose="02020603050405020304" pitchFamily="18" charset="0"/>
                <a:cs typeface="Times New Roman" panose="02020603050405020304" pitchFamily="18" charset="0"/>
              </a:rPr>
              <a:t>Teaching Assistants (teaching laboratories)</a:t>
            </a:r>
          </a:p>
          <a:p>
            <a:pPr marL="0" indent="0">
              <a:buNone/>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693045"/>
            <a:ext cx="4515391" cy="3239794"/>
          </a:xfrm>
          <a:prstGeom prst="rect">
            <a:avLst/>
          </a:prstGeom>
        </p:spPr>
      </p:pic>
    </p:spTree>
    <p:extLst>
      <p:ext uri="{BB962C8B-B14F-4D97-AF65-F5344CB8AC3E}">
        <p14:creationId xmlns:p14="http://schemas.microsoft.com/office/powerpoint/2010/main" val="17361576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Globally Harmonized System of Classification and Labeling of Chemicals (GHS)</a:t>
            </a:r>
          </a:p>
        </p:txBody>
      </p:sp>
      <p:sp>
        <p:nvSpPr>
          <p:cNvPr id="3" name="Content Placeholder 2"/>
          <p:cNvSpPr>
            <a:spLocks noGrp="1"/>
          </p:cNvSpPr>
          <p:nvPr>
            <p:ph idx="1"/>
          </p:nvPr>
        </p:nvSpPr>
        <p:spPr>
          <a:xfrm>
            <a:off x="838200" y="1825625"/>
            <a:ext cx="5894070" cy="4351338"/>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The Hazard Communication Standard (HCS) (29 CFR 1910.1200(g)), aligned with the GHS in 2012, requires that the chemical manufacturer, distributor, or importer provide Safety Data Sheets (SDSs) for each hazardous chemical to downstream users to communicate information on these hazards. </a:t>
            </a:r>
          </a:p>
          <a:p>
            <a:r>
              <a:rPr lang="en-US" dirty="0">
                <a:latin typeface="Times New Roman" panose="02020603050405020304" pitchFamily="18" charset="0"/>
                <a:cs typeface="Times New Roman" panose="02020603050405020304" pitchFamily="18" charset="0"/>
              </a:rPr>
              <a:t>SDSs were formerly called Material Safety Data Sheets, or MSDSs. The information contained in the SDS is largely the same as the MSDS, except now the SDSs are required to be presented in a consistent, user-friendly, 16-section format.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630" y="1825625"/>
            <a:ext cx="3291240" cy="4294874"/>
          </a:xfrm>
          <a:prstGeom prst="rect">
            <a:avLst/>
          </a:prstGeom>
        </p:spPr>
      </p:pic>
    </p:spTree>
    <p:extLst>
      <p:ext uri="{BB962C8B-B14F-4D97-AF65-F5344CB8AC3E}">
        <p14:creationId xmlns:p14="http://schemas.microsoft.com/office/powerpoint/2010/main" val="2444894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533400"/>
            <a:ext cx="7620000" cy="1143000"/>
          </a:xfrm>
        </p:spPr>
        <p:txBody>
          <a:bodyPr>
            <a:normAutofit fontScale="90000"/>
          </a:bodyPr>
          <a:lstStyle/>
          <a:p>
            <a:pPr>
              <a:defRPr/>
            </a:pPr>
            <a:r>
              <a:rPr lang="en-US" dirty="0">
                <a:solidFill>
                  <a:schemeClr val="tx1"/>
                </a:solidFill>
              </a:rPr>
              <a:t>HCS Pictograms and Hazards</a:t>
            </a:r>
            <a:br>
              <a:rPr lang="en-US" dirty="0">
                <a:solidFill>
                  <a:schemeClr val="tx1"/>
                </a:solidFill>
              </a:rPr>
            </a:br>
            <a:r>
              <a:rPr lang="en-US" dirty="0">
                <a:solidFill>
                  <a:schemeClr val="tx1"/>
                </a:solidFill>
              </a:rPr>
              <a:t/>
            </a:r>
            <a:br>
              <a:rPr lang="en-US" dirty="0">
                <a:solidFill>
                  <a:schemeClr val="tx1"/>
                </a:solidFill>
              </a:rPr>
            </a:br>
            <a:endParaRPr lang="en-US" dirty="0">
              <a:solidFill>
                <a:schemeClr val="tx1"/>
              </a:solidFill>
            </a:endParaRPr>
          </a:p>
        </p:txBody>
      </p:sp>
      <p:pic>
        <p:nvPicPr>
          <p:cNvPr id="50179" name="Picture 1" descr="Health Haz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70013"/>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Gas Cyli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8100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Corro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8100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Exploding Bo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4350" y="3776663"/>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1600200" y="914400"/>
          <a:ext cx="8305800" cy="5791200"/>
        </p:xfrm>
        <a:graphic>
          <a:graphicData uri="http://schemas.openxmlformats.org/drawingml/2006/table">
            <a:tbl>
              <a:tblPr/>
              <a:tblGrid>
                <a:gridCol w="26670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895600">
                  <a:extLst>
                    <a:ext uri="{9D8B030D-6E8A-4147-A177-3AD203B41FA5}">
                      <a16:colId xmlns:a16="http://schemas.microsoft.com/office/drawing/2014/main" xmlns="" val="20002"/>
                    </a:ext>
                  </a:extLst>
                </a:gridCol>
              </a:tblGrid>
              <a:tr h="914400">
                <a:tc>
                  <a:txBody>
                    <a:bodyPr/>
                    <a:lstStyle/>
                    <a:p>
                      <a:pPr algn="ctr" fontAlgn="t"/>
                      <a:r>
                        <a:rPr lang="en-US" sz="1500" b="1" dirty="0">
                          <a:effectLst/>
                        </a:rPr>
                        <a:t>Health Hazard</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a:noFill/>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500" b="1" dirty="0">
                          <a:effectLst/>
                        </a:rPr>
                        <a:t>Flame</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a:noFill/>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500" b="1">
                          <a:effectLst/>
                        </a:rPr>
                        <a:t>Exclamation Mark</a:t>
                      </a:r>
                      <a:br>
                        <a:rPr lang="en-US" sz="1500" b="1">
                          <a:effectLst/>
                        </a:rPr>
                      </a:br>
                      <a:endParaRPr lang="en-US" sz="1500" b="1">
                        <a:effectLst/>
                      </a:endParaRPr>
                    </a:p>
                  </a:txBody>
                  <a:tcPr marL="31254" marR="31254" marT="25003" marB="25003">
                    <a:lnL w="7620" cap="flat" cmpd="sng" algn="ctr">
                      <a:solidFill>
                        <a:srgbClr val="DDDDDD"/>
                      </a:solidFill>
                      <a:prstDash val="solid"/>
                      <a:round/>
                      <a:headEnd type="none" w="med" len="med"/>
                      <a:tailEnd type="none" w="med" len="med"/>
                    </a:lnL>
                    <a:lnR>
                      <a:noFill/>
                    </a:lnR>
                    <a:lnT>
                      <a:noFill/>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xmlns="" val="10000"/>
                  </a:ext>
                </a:extLst>
              </a:tr>
              <a:tr h="1600200">
                <a:tc>
                  <a:txBody>
                    <a:bodyPr/>
                    <a:lstStyle/>
                    <a:p>
                      <a:pPr algn="l" fontAlgn="t"/>
                      <a:r>
                        <a:rPr lang="en-US" sz="1500" dirty="0">
                          <a:effectLst/>
                        </a:rPr>
                        <a:t>• Carcinogen</a:t>
                      </a:r>
                      <a:br>
                        <a:rPr lang="en-US" sz="1500" dirty="0">
                          <a:effectLst/>
                        </a:rPr>
                      </a:br>
                      <a:r>
                        <a:rPr lang="en-US" sz="1500" dirty="0">
                          <a:effectLst/>
                        </a:rPr>
                        <a:t>• Mutagenicity</a:t>
                      </a:r>
                      <a:br>
                        <a:rPr lang="en-US" sz="1500" dirty="0">
                          <a:effectLst/>
                        </a:rPr>
                      </a:br>
                      <a:r>
                        <a:rPr lang="en-US" sz="1500" dirty="0">
                          <a:effectLst/>
                        </a:rPr>
                        <a:t>• Reproductive Toxicity</a:t>
                      </a:r>
                      <a:br>
                        <a:rPr lang="en-US" sz="1500" dirty="0">
                          <a:effectLst/>
                        </a:rPr>
                      </a:br>
                      <a:r>
                        <a:rPr lang="en-US" sz="1500" dirty="0">
                          <a:effectLst/>
                        </a:rPr>
                        <a:t>• Respiratory Sensitizer</a:t>
                      </a:r>
                      <a:br>
                        <a:rPr lang="en-US" sz="1500" dirty="0">
                          <a:effectLst/>
                        </a:rPr>
                      </a:br>
                      <a:r>
                        <a:rPr lang="en-US" sz="1500" dirty="0">
                          <a:effectLst/>
                        </a:rPr>
                        <a:t>• Target Organ Toxicity</a:t>
                      </a:r>
                      <a:br>
                        <a:rPr lang="en-US" sz="1500" dirty="0">
                          <a:effectLst/>
                        </a:rPr>
                      </a:br>
                      <a:r>
                        <a:rPr lang="en-US" sz="1500" dirty="0">
                          <a:effectLst/>
                        </a:rPr>
                        <a:t>• Aspiration Toxicity</a:t>
                      </a: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500" dirty="0">
                          <a:effectLst/>
                        </a:rPr>
                        <a:t>• Flammables</a:t>
                      </a:r>
                      <a:br>
                        <a:rPr lang="en-US" sz="1500" dirty="0">
                          <a:effectLst/>
                        </a:rPr>
                      </a:br>
                      <a:r>
                        <a:rPr lang="en-US" sz="1500" dirty="0">
                          <a:effectLst/>
                        </a:rPr>
                        <a:t>• </a:t>
                      </a:r>
                      <a:r>
                        <a:rPr lang="en-US" sz="1500" dirty="0" err="1">
                          <a:effectLst/>
                        </a:rPr>
                        <a:t>Pyrophorics</a:t>
                      </a:r>
                      <a:r>
                        <a:rPr lang="en-US" sz="1500" dirty="0">
                          <a:effectLst/>
                        </a:rPr>
                        <a:t/>
                      </a:r>
                      <a:br>
                        <a:rPr lang="en-US" sz="1500" dirty="0">
                          <a:effectLst/>
                        </a:rPr>
                      </a:br>
                      <a:r>
                        <a:rPr lang="en-US" sz="1500" dirty="0">
                          <a:effectLst/>
                        </a:rPr>
                        <a:t>• Self-Heating</a:t>
                      </a:r>
                      <a:br>
                        <a:rPr lang="en-US" sz="1500" dirty="0">
                          <a:effectLst/>
                        </a:rPr>
                      </a:br>
                      <a:r>
                        <a:rPr lang="en-US" sz="1500" dirty="0">
                          <a:effectLst/>
                        </a:rPr>
                        <a:t>• Emits Flammable Gas</a:t>
                      </a:r>
                      <a:br>
                        <a:rPr lang="en-US" sz="1500" dirty="0">
                          <a:effectLst/>
                        </a:rPr>
                      </a:br>
                      <a:r>
                        <a:rPr lang="en-US" sz="1500" dirty="0">
                          <a:effectLst/>
                        </a:rPr>
                        <a:t>• Self-</a:t>
                      </a:r>
                      <a:r>
                        <a:rPr lang="en-US" sz="1500" dirty="0" err="1">
                          <a:effectLst/>
                        </a:rPr>
                        <a:t>Reactives</a:t>
                      </a:r>
                      <a:r>
                        <a:rPr lang="en-US" sz="1500" dirty="0">
                          <a:effectLst/>
                        </a:rPr>
                        <a:t/>
                      </a:r>
                      <a:br>
                        <a:rPr lang="en-US" sz="1500" dirty="0">
                          <a:effectLst/>
                        </a:rPr>
                      </a:br>
                      <a:r>
                        <a:rPr lang="en-US" sz="1500" dirty="0">
                          <a:effectLst/>
                        </a:rPr>
                        <a:t>• Organic Peroxides</a:t>
                      </a: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500" dirty="0">
                          <a:effectLst/>
                        </a:rPr>
                        <a:t>• Irritant (skin and eye)</a:t>
                      </a:r>
                      <a:br>
                        <a:rPr lang="en-US" sz="1500" dirty="0">
                          <a:effectLst/>
                        </a:rPr>
                      </a:br>
                      <a:r>
                        <a:rPr lang="en-US" sz="1500" dirty="0">
                          <a:effectLst/>
                        </a:rPr>
                        <a:t>• Skin Sensitizer</a:t>
                      </a:r>
                      <a:br>
                        <a:rPr lang="en-US" sz="1500" dirty="0">
                          <a:effectLst/>
                        </a:rPr>
                      </a:br>
                      <a:r>
                        <a:rPr lang="en-US" sz="1500" dirty="0">
                          <a:effectLst/>
                        </a:rPr>
                        <a:t>• Acute Toxicity (harmful)</a:t>
                      </a:r>
                      <a:br>
                        <a:rPr lang="en-US" sz="1500" dirty="0">
                          <a:effectLst/>
                        </a:rPr>
                      </a:br>
                      <a:r>
                        <a:rPr lang="en-US" sz="1500" dirty="0">
                          <a:effectLst/>
                        </a:rPr>
                        <a:t>• Narcotic Effects</a:t>
                      </a:r>
                      <a:br>
                        <a:rPr lang="en-US" sz="1500" dirty="0">
                          <a:effectLst/>
                        </a:rPr>
                      </a:br>
                      <a:r>
                        <a:rPr lang="en-US" sz="1500" dirty="0">
                          <a:effectLst/>
                        </a:rPr>
                        <a:t>• Respiratory Tract Irritant</a:t>
                      </a:r>
                      <a:br>
                        <a:rPr lang="en-US" sz="1500" dirty="0">
                          <a:effectLst/>
                        </a:rPr>
                      </a:br>
                      <a:r>
                        <a:rPr lang="en-US" sz="1500" dirty="0">
                          <a:effectLst/>
                        </a:rPr>
                        <a:t>• Hazardous to Ozone Layer</a:t>
                      </a:r>
                      <a:br>
                        <a:rPr lang="en-US" sz="1500" dirty="0">
                          <a:effectLst/>
                        </a:rPr>
                      </a:br>
                      <a:r>
                        <a:rPr lang="en-US" sz="1500" dirty="0">
                          <a:effectLst/>
                        </a:rPr>
                        <a:t>(Non Mandatory)</a:t>
                      </a:r>
                    </a:p>
                  </a:txBody>
                  <a:tcPr marL="31254" marR="31254" marT="25003" marB="25003">
                    <a:lnL w="7620" cap="flat" cmpd="sng" algn="ctr">
                      <a:solidFill>
                        <a:srgbClr val="DDDDDD"/>
                      </a:solidFill>
                      <a:prstDash val="solid"/>
                      <a:round/>
                      <a:headEnd type="none" w="med" len="med"/>
                      <a:tailEnd type="none" w="med" len="med"/>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940594">
                <a:tc>
                  <a:txBody>
                    <a:bodyPr/>
                    <a:lstStyle/>
                    <a:p>
                      <a:pPr algn="ctr" fontAlgn="t"/>
                      <a:r>
                        <a:rPr lang="en-US" sz="1500" b="1" dirty="0">
                          <a:effectLst/>
                        </a:rPr>
                        <a:t>Gas Cylinder</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500" b="1" dirty="0">
                          <a:effectLst/>
                        </a:rPr>
                        <a:t>Corrosion</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500" b="1">
                          <a:effectLst/>
                        </a:rPr>
                        <a:t>Exploding Bomb</a:t>
                      </a:r>
                      <a:br>
                        <a:rPr lang="en-US" sz="1500" b="1">
                          <a:effectLst/>
                        </a:rPr>
                      </a:br>
                      <a:endParaRPr lang="en-US" sz="1500" b="1">
                        <a:effectLst/>
                      </a:endParaRPr>
                    </a:p>
                  </a:txBody>
                  <a:tcPr marL="31254" marR="31254" marT="25003" marB="25003">
                    <a:lnL w="7620" cap="flat" cmpd="sng" algn="ctr">
                      <a:solidFill>
                        <a:srgbClr val="DDDDDD"/>
                      </a:solidFill>
                      <a:prstDash val="solid"/>
                      <a:round/>
                      <a:headEnd type="none" w="med" len="med"/>
                      <a:tailEnd type="none" w="med" len="med"/>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xmlns="" val="10002"/>
                  </a:ext>
                </a:extLst>
              </a:tr>
              <a:tr h="762000">
                <a:tc>
                  <a:txBody>
                    <a:bodyPr/>
                    <a:lstStyle/>
                    <a:p>
                      <a:pPr algn="l" fontAlgn="t"/>
                      <a:r>
                        <a:rPr lang="en-US" sz="1500">
                          <a:effectLst/>
                        </a:rPr>
                        <a:t>• Gases under Pressure</a:t>
                      </a: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500" dirty="0">
                          <a:effectLst/>
                        </a:rPr>
                        <a:t>• Skin Corrosion/ burns</a:t>
                      </a:r>
                      <a:br>
                        <a:rPr lang="en-US" sz="1500" dirty="0">
                          <a:effectLst/>
                        </a:rPr>
                      </a:br>
                      <a:r>
                        <a:rPr lang="en-US" sz="1500" dirty="0">
                          <a:effectLst/>
                        </a:rPr>
                        <a:t>• Eye Damage</a:t>
                      </a:r>
                      <a:br>
                        <a:rPr lang="en-US" sz="1500" dirty="0">
                          <a:effectLst/>
                        </a:rPr>
                      </a:br>
                      <a:r>
                        <a:rPr lang="en-US" sz="1500" dirty="0">
                          <a:effectLst/>
                        </a:rPr>
                        <a:t>• Corrosive to Metals</a:t>
                      </a: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500" dirty="0">
                          <a:effectLst/>
                        </a:rPr>
                        <a:t>• Explosives</a:t>
                      </a:r>
                      <a:br>
                        <a:rPr lang="en-US" sz="1500" dirty="0">
                          <a:effectLst/>
                        </a:rPr>
                      </a:br>
                      <a:r>
                        <a:rPr lang="en-US" sz="1500" dirty="0">
                          <a:effectLst/>
                        </a:rPr>
                        <a:t>• Self-</a:t>
                      </a:r>
                      <a:r>
                        <a:rPr lang="en-US" sz="1500" dirty="0" err="1">
                          <a:effectLst/>
                        </a:rPr>
                        <a:t>Reactives</a:t>
                      </a:r>
                      <a:r>
                        <a:rPr lang="en-US" sz="1500" dirty="0">
                          <a:effectLst/>
                        </a:rPr>
                        <a:t/>
                      </a:r>
                      <a:br>
                        <a:rPr lang="en-US" sz="1500" dirty="0">
                          <a:effectLst/>
                        </a:rPr>
                      </a:br>
                      <a:r>
                        <a:rPr lang="en-US" sz="1500" dirty="0">
                          <a:effectLst/>
                        </a:rPr>
                        <a:t>• Organic Peroxides</a:t>
                      </a:r>
                    </a:p>
                  </a:txBody>
                  <a:tcPr marL="31254" marR="31254" marT="25003" marB="25003">
                    <a:lnL w="7620" cap="flat" cmpd="sng" algn="ctr">
                      <a:solidFill>
                        <a:srgbClr val="DDDDDD"/>
                      </a:solidFill>
                      <a:prstDash val="solid"/>
                      <a:round/>
                      <a:headEnd type="none" w="med" len="med"/>
                      <a:tailEnd type="none" w="med" len="med"/>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1143000">
                <a:tc>
                  <a:txBody>
                    <a:bodyPr/>
                    <a:lstStyle/>
                    <a:p>
                      <a:pPr algn="ctr" fontAlgn="t"/>
                      <a:r>
                        <a:rPr lang="en-US" sz="1500" b="1" dirty="0">
                          <a:effectLst/>
                        </a:rPr>
                        <a:t>Flame over Circle</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500" b="1" dirty="0">
                          <a:effectLst/>
                        </a:rPr>
                        <a:t>Environment</a:t>
                      </a:r>
                      <a:br>
                        <a:rPr lang="en-US" sz="1500" b="1" dirty="0">
                          <a:effectLst/>
                        </a:rPr>
                      </a:br>
                      <a:r>
                        <a:rPr lang="en-US" sz="1500" b="1" dirty="0">
                          <a:effectLst/>
                        </a:rPr>
                        <a:t>(Non Mandatory)</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500" b="1" dirty="0">
                          <a:effectLst/>
                        </a:rPr>
                        <a:t>Skull and Crossbones</a:t>
                      </a:r>
                      <a:br>
                        <a:rPr lang="en-US" sz="1500" b="1" dirty="0">
                          <a:effectLst/>
                        </a:rPr>
                      </a:br>
                      <a:endParaRPr lang="en-US" sz="1500" b="1" dirty="0">
                        <a:effectLst/>
                      </a:endParaRPr>
                    </a:p>
                  </a:txBody>
                  <a:tcPr marL="31254" marR="31254" marT="25003" marB="25003">
                    <a:lnL w="7620" cap="flat" cmpd="sng" algn="ctr">
                      <a:solidFill>
                        <a:srgbClr val="DDDDDD"/>
                      </a:solidFill>
                      <a:prstDash val="solid"/>
                      <a:round/>
                      <a:headEnd type="none" w="med" len="med"/>
                      <a:tailEnd type="none" w="med" len="med"/>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xmlns="" val="10004"/>
                  </a:ext>
                </a:extLst>
              </a:tr>
              <a:tr h="381000">
                <a:tc>
                  <a:txBody>
                    <a:bodyPr/>
                    <a:lstStyle/>
                    <a:p>
                      <a:pPr algn="l" fontAlgn="t"/>
                      <a:r>
                        <a:rPr lang="en-US" sz="1500">
                          <a:effectLst/>
                        </a:rPr>
                        <a:t>• Oxidizers</a:t>
                      </a: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en-US" sz="1500" dirty="0">
                          <a:effectLst/>
                        </a:rPr>
                        <a:t>• Aquatic Toxicity</a:t>
                      </a:r>
                    </a:p>
                  </a:txBody>
                  <a:tcPr marL="31254" marR="31254" marT="25003" marB="25003">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en-US" sz="1500" dirty="0">
                          <a:effectLst/>
                        </a:rPr>
                        <a:t>• Acute Toxicity (fatal or toxic)</a:t>
                      </a:r>
                    </a:p>
                  </a:txBody>
                  <a:tcPr marL="31254" marR="31254" marT="25003" marB="25003">
                    <a:lnL w="7620" cap="flat" cmpd="sng" algn="ctr">
                      <a:solidFill>
                        <a:srgbClr val="DDDDDD"/>
                      </a:solidFill>
                      <a:prstDash val="solid"/>
                      <a:round/>
                      <a:headEnd type="none" w="med" len="med"/>
                      <a:tailEnd type="none" w="med" len="med"/>
                    </a:lnL>
                    <a:lnR>
                      <a:noFill/>
                    </a:lnR>
                    <a:lnT w="762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xmlns="" val="10005"/>
                  </a:ext>
                </a:extLst>
              </a:tr>
            </a:tbl>
          </a:graphicData>
        </a:graphic>
      </p:graphicFrame>
      <p:pic>
        <p:nvPicPr>
          <p:cNvPr id="50210" name="Picture 10" descr="Health Haz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4" y="1217614"/>
            <a:ext cx="5873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1" name="Picture 12" descr="Exclamation M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1" y="1217614"/>
            <a:ext cx="58896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2" name="Picture 13" descr="Gas Cyli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638" y="3810001"/>
            <a:ext cx="588962"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3" name="Picture 14" descr="Corro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813175"/>
            <a:ext cx="6111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4" name="Picture 15" descr="Exploding Bo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1" y="3813176"/>
            <a:ext cx="5889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5" name="Picture 16" descr="Flame over Circ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7638" y="5638801"/>
            <a:ext cx="66516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6" name="Picture 17" descr="Environmen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7988" y="5638801"/>
            <a:ext cx="6842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7" name="Picture 18" descr="Skull and Crossbone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3401" y="5638801"/>
            <a:ext cx="66516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8" name="Picture 25" descr="Fl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1255714"/>
            <a:ext cx="5524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flipH="1">
            <a:off x="1600200" y="779463"/>
            <a:ext cx="83058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96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Safety Data Sheets</a:t>
            </a:r>
          </a:p>
        </p:txBody>
      </p:sp>
      <p:sp>
        <p:nvSpPr>
          <p:cNvPr id="3" name="Content Placeholder 2"/>
          <p:cNvSpPr>
            <a:spLocks noGrp="1"/>
          </p:cNvSpPr>
          <p:nvPr>
            <p:ph idx="1"/>
          </p:nvPr>
        </p:nvSpPr>
        <p:spPr>
          <a:xfrm>
            <a:off x="128188" y="1825625"/>
            <a:ext cx="7224090" cy="4686270"/>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An SDS is a document that contains chemical hazard and safe handling information. </a:t>
            </a:r>
          </a:p>
          <a:p>
            <a:r>
              <a:rPr lang="en-US" dirty="0">
                <a:latin typeface="Times New Roman" panose="02020603050405020304" pitchFamily="18" charset="0"/>
                <a:cs typeface="Times New Roman" panose="02020603050405020304" pitchFamily="18" charset="0"/>
              </a:rPr>
              <a:t>Public employers in Texas are required to keep a current Safety Data Sheet (SDS) for every hazardous chemical they have on site regardless of the quantity of the chemical. </a:t>
            </a:r>
          </a:p>
          <a:p>
            <a:r>
              <a:rPr lang="en-US" dirty="0">
                <a:latin typeface="Times New Roman" panose="02020603050405020304" pitchFamily="18" charset="0"/>
                <a:cs typeface="Times New Roman" panose="02020603050405020304" pitchFamily="18" charset="0"/>
              </a:rPr>
              <a:t>The SDS must be readily available during each work-shift to public employees at each workplace and within three days of a written request. </a:t>
            </a:r>
          </a:p>
          <a:p>
            <a:r>
              <a:rPr lang="en-US" dirty="0">
                <a:latin typeface="Times New Roman" panose="02020603050405020304" pitchFamily="18" charset="0"/>
                <a:cs typeface="Times New Roman" panose="02020603050405020304" pitchFamily="18" charset="0"/>
              </a:rPr>
              <a:t> A substitute (non-manufacturer-specific) SDS can be used if it is identical to the manufacturer-specific SDS both in identity and formulation of the hazardous chemical.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278" y="507105"/>
            <a:ext cx="4440890" cy="6004790"/>
          </a:xfrm>
          <a:prstGeom prst="rect">
            <a:avLst/>
          </a:prstGeom>
        </p:spPr>
      </p:pic>
    </p:spTree>
    <p:extLst>
      <p:ext uri="{BB962C8B-B14F-4D97-AF65-F5344CB8AC3E}">
        <p14:creationId xmlns:p14="http://schemas.microsoft.com/office/powerpoint/2010/main" val="2279093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Safety Data Sheet (SDS)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1700" y="1690688"/>
            <a:ext cx="7279363" cy="4921735"/>
          </a:xfrm>
        </p:spPr>
      </p:pic>
    </p:spTree>
    <p:extLst>
      <p:ext uri="{BB962C8B-B14F-4D97-AF65-F5344CB8AC3E}">
        <p14:creationId xmlns:p14="http://schemas.microsoft.com/office/powerpoint/2010/main" val="769711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SDS. What is it?</a:t>
            </a:r>
          </a:p>
        </p:txBody>
      </p:sp>
      <p:pic>
        <p:nvPicPr>
          <p:cNvPr id="4" name="Content Placeholder 3"/>
          <p:cNvPicPr>
            <a:picLocks noGrp="1" noChangeAspect="1"/>
          </p:cNvPicPr>
          <p:nvPr>
            <p:ph idx="1"/>
          </p:nvPr>
        </p:nvPicPr>
        <p:blipFill>
          <a:blip r:embed="rId2"/>
          <a:stretch>
            <a:fillRect/>
          </a:stretch>
        </p:blipFill>
        <p:spPr>
          <a:xfrm>
            <a:off x="1066800" y="1905000"/>
            <a:ext cx="5573816" cy="4351338"/>
          </a:xfrm>
          <a:prstGeom prst="rect">
            <a:avLst/>
          </a:prstGeom>
        </p:spPr>
      </p:pic>
      <p:pic>
        <p:nvPicPr>
          <p:cNvPr id="3" name="Picture 2"/>
          <p:cNvPicPr>
            <a:picLocks noChangeAspect="1"/>
          </p:cNvPicPr>
          <p:nvPr/>
        </p:nvPicPr>
        <p:blipFill>
          <a:blip r:embed="rId3"/>
          <a:stretch>
            <a:fillRect/>
          </a:stretch>
        </p:blipFill>
        <p:spPr>
          <a:xfrm>
            <a:off x="5638800" y="2364423"/>
            <a:ext cx="5267325" cy="3969702"/>
          </a:xfrm>
          <a:prstGeom prst="rect">
            <a:avLst/>
          </a:prstGeom>
        </p:spPr>
      </p:pic>
    </p:spTree>
    <p:extLst>
      <p:ext uri="{BB962C8B-B14F-4D97-AF65-F5344CB8AC3E}">
        <p14:creationId xmlns:p14="http://schemas.microsoft.com/office/powerpoint/2010/main" val="268923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latin typeface="Times New Roman" panose="02020603050405020304" pitchFamily="18" charset="0"/>
                <a:cs typeface="Times New Roman" panose="02020603050405020304" pitchFamily="18" charset="0"/>
              </a:rPr>
              <a:t> Safety Data Sheets (SDS) – Where do I get one ?</a:t>
            </a:r>
          </a:p>
        </p:txBody>
      </p:sp>
      <p:sp>
        <p:nvSpPr>
          <p:cNvPr id="17411" name="Rectangle 3"/>
          <p:cNvSpPr>
            <a:spLocks noGrp="1" noChangeArrowheads="1"/>
          </p:cNvSpPr>
          <p:nvPr>
            <p:ph idx="1"/>
          </p:nvPr>
        </p:nvSpPr>
        <p:spPr>
          <a:xfrm>
            <a:off x="838200" y="1825625"/>
            <a:ext cx="7197090" cy="4351338"/>
          </a:xfrm>
        </p:spPr>
        <p:txBody>
          <a:bodyPr/>
          <a:lstStyle/>
          <a:p>
            <a:r>
              <a:rPr lang="en-US" dirty="0">
                <a:latin typeface="Times New Roman" panose="02020603050405020304" pitchFamily="18" charset="0"/>
                <a:cs typeface="Times New Roman" panose="02020603050405020304" pitchFamily="18" charset="0"/>
              </a:rPr>
              <a:t>Internet (</a:t>
            </a:r>
            <a:r>
              <a:rPr lang="en-US" dirty="0">
                <a:latin typeface="Times New Roman" panose="02020603050405020304" pitchFamily="18" charset="0"/>
                <a:cs typeface="Times New Roman" panose="02020603050405020304" pitchFamily="18" charset="0"/>
                <a:hlinkClick r:id="rId2"/>
              </a:rPr>
              <a:t>www.utrgv.edu/ehs</a:t>
            </a:r>
            <a:r>
              <a:rPr lang="en-US" dirty="0">
                <a:latin typeface="Times New Roman" panose="02020603050405020304" pitchFamily="18" charset="0"/>
                <a:cs typeface="Times New Roman" panose="02020603050405020304" pitchFamily="18" charset="0"/>
              </a:rPr>
              <a:t>)	(quick links) </a:t>
            </a:r>
          </a:p>
          <a:p>
            <a:r>
              <a:rPr lang="en-US" dirty="0">
                <a:latin typeface="Times New Roman" panose="02020603050405020304" pitchFamily="18" charset="0"/>
                <a:cs typeface="Times New Roman" panose="02020603050405020304" pitchFamily="18" charset="0"/>
              </a:rPr>
              <a:t>Call EHSRM (665-3690) (882-5934)</a:t>
            </a:r>
          </a:p>
          <a:p>
            <a:r>
              <a:rPr lang="en-US" dirty="0">
                <a:latin typeface="Times New Roman" panose="02020603050405020304" pitchFamily="18" charset="0"/>
                <a:cs typeface="Times New Roman" panose="02020603050405020304" pitchFamily="18" charset="0"/>
              </a:rPr>
              <a:t>The manufacturer or distributor</a:t>
            </a:r>
          </a:p>
          <a:p>
            <a:r>
              <a:rPr lang="en-US" dirty="0">
                <a:latin typeface="Times New Roman" panose="02020603050405020304" pitchFamily="18" charset="0"/>
                <a:cs typeface="Times New Roman" panose="02020603050405020304" pitchFamily="18" charset="0"/>
              </a:rPr>
              <a:t>Teaching Assistants (teaching laboratories)</a:t>
            </a:r>
          </a:p>
          <a:p>
            <a:pPr marL="0" indent="0">
              <a:buNone/>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0003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Chemical Label Information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7451" y="1825625"/>
            <a:ext cx="6657098" cy="4351338"/>
          </a:xfrm>
        </p:spPr>
      </p:pic>
    </p:spTree>
    <p:extLst>
      <p:ext uri="{BB962C8B-B14F-4D97-AF65-F5344CB8AC3E}">
        <p14:creationId xmlns:p14="http://schemas.microsoft.com/office/powerpoint/2010/main" val="133015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Labeling Requirements </a:t>
            </a:r>
          </a:p>
        </p:txBody>
      </p:sp>
      <p:sp>
        <p:nvSpPr>
          <p:cNvPr id="3" name="Content Placeholder 2"/>
          <p:cNvSpPr>
            <a:spLocks noGrp="1"/>
          </p:cNvSpPr>
          <p:nvPr>
            <p:ph idx="1"/>
          </p:nvPr>
        </p:nvSpPr>
        <p:spPr>
          <a:xfrm>
            <a:off x="838200" y="1825625"/>
            <a:ext cx="5857875" cy="4351338"/>
          </a:xfrm>
        </p:spPr>
        <p:txBody>
          <a:bodyPr>
            <a:normAutofit fontScale="92500"/>
          </a:bodyPr>
          <a:lstStyle/>
          <a:p>
            <a:r>
              <a:rPr lang="en-US" dirty="0"/>
              <a:t>Secondary containers must comply with GHS labeling requirements except when the following criteria are met:</a:t>
            </a:r>
          </a:p>
          <a:p>
            <a:pPr lvl="1"/>
            <a:r>
              <a:rPr lang="en-US" dirty="0"/>
              <a:t>The material is used within the work shift of the individual who makes the transfer</a:t>
            </a:r>
          </a:p>
          <a:p>
            <a:pPr lvl="1"/>
            <a:r>
              <a:rPr lang="en-US" dirty="0"/>
              <a:t>The worker who made the transfer is in the work area the entire time during use</a:t>
            </a:r>
          </a:p>
          <a:p>
            <a:pPr lvl="1"/>
            <a:r>
              <a:rPr lang="en-US" dirty="0"/>
              <a:t>The container stays in within the work area and in the possession of the worker who filled the container</a:t>
            </a:r>
          </a:p>
          <a:p>
            <a:r>
              <a:rPr lang="en-US" dirty="0"/>
              <a:t>Free program available by contacting the EHSRM</a:t>
            </a:r>
          </a:p>
          <a:p>
            <a:endParaRPr lang="en-US" dirty="0"/>
          </a:p>
        </p:txBody>
      </p:sp>
      <p:pic>
        <p:nvPicPr>
          <p:cNvPr id="3074" name="Picture 2" descr="GHS label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206" y="1825625"/>
            <a:ext cx="5299829" cy="240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00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latin typeface="Times New Roman" panose="02020603050405020304" pitchFamily="18" charset="0"/>
                <a:cs typeface="Times New Roman" panose="02020603050405020304" pitchFamily="18" charset="0"/>
              </a:rPr>
              <a:t>Course Outline</a:t>
            </a:r>
          </a:p>
        </p:txBody>
      </p:sp>
      <p:sp>
        <p:nvSpPr>
          <p:cNvPr id="6147" name="Rectangle 3"/>
          <p:cNvSpPr>
            <a:spLocks noGrp="1" noChangeArrowheads="1"/>
          </p:cNvSpPr>
          <p:nvPr>
            <p:ph idx="1"/>
          </p:nvPr>
        </p:nvSpPr>
        <p:spPr/>
        <p:txBody>
          <a:bodyPr/>
          <a:lstStyle/>
          <a:p>
            <a:pPr eaLnBrk="1" hangingPunct="1"/>
            <a:r>
              <a:rPr lang="en-US" dirty="0">
                <a:latin typeface="Times New Roman" panose="02020603050405020304" pitchFamily="18" charset="0"/>
                <a:cs typeface="Times New Roman" panose="02020603050405020304" pitchFamily="18" charset="0"/>
              </a:rPr>
              <a:t>Background</a:t>
            </a:r>
          </a:p>
          <a:p>
            <a:pPr eaLnBrk="1" hangingPunct="1"/>
            <a:r>
              <a:rPr lang="en-US" dirty="0">
                <a:latin typeface="Times New Roman" panose="02020603050405020304" pitchFamily="18" charset="0"/>
                <a:cs typeface="Times New Roman" panose="02020603050405020304" pitchFamily="18" charset="0"/>
              </a:rPr>
              <a:t>Chemical information</a:t>
            </a:r>
          </a:p>
          <a:p>
            <a:pPr eaLnBrk="1" hangingPunct="1"/>
            <a:r>
              <a:rPr lang="en-US" dirty="0">
                <a:latin typeface="Times New Roman" panose="02020603050405020304" pitchFamily="18" charset="0"/>
                <a:cs typeface="Times New Roman" panose="02020603050405020304" pitchFamily="18" charset="0"/>
              </a:rPr>
              <a:t>Protecting yourself </a:t>
            </a:r>
          </a:p>
          <a:p>
            <a:pPr eaLnBrk="1" hangingPunct="1"/>
            <a:r>
              <a:rPr lang="en-US" dirty="0">
                <a:latin typeface="Times New Roman" panose="02020603050405020304" pitchFamily="18" charset="0"/>
                <a:cs typeface="Times New Roman" panose="02020603050405020304" pitchFamily="18" charset="0"/>
              </a:rPr>
              <a:t>Regulated waste disposal </a:t>
            </a:r>
          </a:p>
          <a:p>
            <a:pPr eaLnBrk="1" hangingPunct="1"/>
            <a:r>
              <a:rPr lang="en-US" dirty="0">
                <a:latin typeface="Times New Roman" panose="02020603050405020304" pitchFamily="18" charset="0"/>
                <a:cs typeface="Times New Roman" panose="02020603050405020304" pitchFamily="18" charset="0"/>
              </a:rPr>
              <a:t>Emergency response  </a:t>
            </a:r>
          </a:p>
        </p:txBody>
      </p:sp>
      <p:pic>
        <p:nvPicPr>
          <p:cNvPr id="4" name="Picture 10" descr="PPE-PC~3"/>
          <p:cNvPicPr>
            <a:picLocks noChangeAspect="1" noChangeArrowheads="1"/>
          </p:cNvPicPr>
          <p:nvPr/>
        </p:nvPicPr>
        <p:blipFill>
          <a:blip r:embed="rId3" cstate="print"/>
          <a:srcRect/>
          <a:stretch>
            <a:fillRect/>
          </a:stretch>
        </p:blipFill>
        <p:spPr bwMode="auto">
          <a:xfrm>
            <a:off x="8382000" y="5214938"/>
            <a:ext cx="2286000" cy="1643062"/>
          </a:xfrm>
          <a:prstGeom prst="rect">
            <a:avLst/>
          </a:prstGeom>
          <a:noFill/>
          <a:ln w="9525">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1" y="228600"/>
            <a:ext cx="9142413" cy="1143000"/>
          </a:xfrm>
          <a:noFill/>
        </p:spPr>
        <p:txBody>
          <a:bodyPr vert="horz" lIns="92075" tIns="46038" rIns="92075" bIns="46038" rtlCol="0" anchor="ctr">
            <a:normAutofit/>
          </a:bodyPr>
          <a:lstStyle/>
          <a:p>
            <a:pPr eaLnBrk="1" hangingPunct="1"/>
            <a:r>
              <a:rPr lang="en-US" sz="3200" dirty="0">
                <a:latin typeface="Times New Roman" panose="02020603050405020304" pitchFamily="18" charset="0"/>
                <a:cs typeface="Times New Roman" panose="02020603050405020304" pitchFamily="18" charset="0"/>
              </a:rPr>
              <a:t>   Flammable Liquids</a:t>
            </a:r>
          </a:p>
        </p:txBody>
      </p:sp>
      <p:sp>
        <p:nvSpPr>
          <p:cNvPr id="20483" name="Rectangle 3"/>
          <p:cNvSpPr>
            <a:spLocks noGrp="1" noChangeArrowheads="1"/>
          </p:cNvSpPr>
          <p:nvPr>
            <p:ph idx="1"/>
          </p:nvPr>
        </p:nvSpPr>
        <p:spPr>
          <a:xfrm>
            <a:off x="1752600" y="1295400"/>
            <a:ext cx="6553200" cy="3810000"/>
          </a:xfrm>
          <a:noFill/>
        </p:spPr>
        <p:txBody>
          <a:bodyPr vert="horz" lIns="92075" tIns="46038" rIns="92075" bIns="46038" rtlCol="0">
            <a:normAutofit/>
          </a:bodyPr>
          <a:lstStyle/>
          <a:p>
            <a:pPr eaLnBrk="1" hangingPunct="1">
              <a:lnSpc>
                <a:spcPct val="90000"/>
              </a:lnSpc>
              <a:buClr>
                <a:schemeClr val="accent1"/>
              </a:buClr>
            </a:pPr>
            <a:endParaRPr lang="en-US" sz="1800" dirty="0">
              <a:latin typeface="Times New Roman" panose="02020603050405020304" pitchFamily="18" charset="0"/>
              <a:cs typeface="Times New Roman" panose="02020603050405020304" pitchFamily="18" charset="0"/>
            </a:endParaRPr>
          </a:p>
          <a:p>
            <a:pPr eaLnBrk="1" hangingPunct="1">
              <a:lnSpc>
                <a:spcPct val="90000"/>
              </a:lnSpc>
              <a:buClr>
                <a:schemeClr val="accent1"/>
              </a:buClr>
              <a:buFont typeface="Wingdings" pitchFamily="2" charset="2"/>
              <a:buNone/>
            </a:pPr>
            <a:endParaRPr lang="en-US" sz="1700" dirty="0">
              <a:latin typeface="Times New Roman" panose="02020603050405020304" pitchFamily="18" charset="0"/>
              <a:cs typeface="Times New Roman" panose="02020603050405020304" pitchFamily="18" charset="0"/>
            </a:endParaRPr>
          </a:p>
          <a:p>
            <a:pPr lvl="1" eaLnBrk="1" hangingPunct="1">
              <a:lnSpc>
                <a:spcPct val="90000"/>
              </a:lnSpc>
              <a:buClr>
                <a:schemeClr val="accent1"/>
              </a:buClr>
              <a:buFont typeface="Wingdings" pitchFamily="2" charset="2"/>
              <a:buNone/>
            </a:pPr>
            <a:r>
              <a:rPr lang="en-US" sz="2000" dirty="0">
                <a:latin typeface="Times New Roman" panose="02020603050405020304" pitchFamily="18" charset="0"/>
                <a:cs typeface="Times New Roman" panose="02020603050405020304" pitchFamily="18" charset="0"/>
              </a:rPr>
              <a:t> </a:t>
            </a:r>
          </a:p>
          <a:p>
            <a:pPr lvl="1" eaLnBrk="1" hangingPunct="1">
              <a:lnSpc>
                <a:spcPct val="90000"/>
              </a:lnSpc>
              <a:buClr>
                <a:schemeClr val="accent1"/>
              </a:buClr>
            </a:pPr>
            <a:endParaRPr lang="en-US" sz="2000" dirty="0">
              <a:latin typeface="Times New Roman" panose="02020603050405020304" pitchFamily="18" charset="0"/>
              <a:cs typeface="Times New Roman" panose="02020603050405020304" pitchFamily="18" charset="0"/>
            </a:endParaRPr>
          </a:p>
          <a:p>
            <a:pPr lvl="1" eaLnBrk="1" hangingPunct="1">
              <a:lnSpc>
                <a:spcPct val="90000"/>
              </a:lnSpc>
              <a:buClr>
                <a:schemeClr val="accent1"/>
              </a:buClr>
              <a:buFont typeface="Wingdings" pitchFamily="2" charset="2"/>
              <a:buNone/>
            </a:pPr>
            <a:r>
              <a:rPr lang="en-US" sz="2000" dirty="0">
                <a:latin typeface="Times New Roman" panose="02020603050405020304" pitchFamily="18" charset="0"/>
                <a:cs typeface="Times New Roman" panose="02020603050405020304" pitchFamily="18" charset="0"/>
              </a:rPr>
              <a:t>	</a:t>
            </a:r>
          </a:p>
          <a:p>
            <a:pPr lvl="1" eaLnBrk="1" hangingPunct="1">
              <a:lnSpc>
                <a:spcPct val="90000"/>
              </a:lnSpc>
            </a:pPr>
            <a:endParaRPr lang="en-US" sz="2000" dirty="0">
              <a:latin typeface="Times New Roman" panose="02020603050405020304" pitchFamily="18" charset="0"/>
              <a:cs typeface="Times New Roman" panose="02020603050405020304" pitchFamily="18" charset="0"/>
            </a:endParaRPr>
          </a:p>
          <a:p>
            <a:pPr lvl="1" eaLnBrk="1" hangingPunct="1">
              <a:lnSpc>
                <a:spcPct val="90000"/>
              </a:lnSpc>
              <a:buClr>
                <a:schemeClr val="accent1"/>
              </a:buClr>
              <a:buFont typeface="Wingdings" pitchFamily="2" charset="2"/>
              <a:buNone/>
            </a:pPr>
            <a:r>
              <a:rPr lang="en-US" dirty="0">
                <a:latin typeface="Times New Roman" panose="02020603050405020304" pitchFamily="18" charset="0"/>
                <a:cs typeface="Times New Roman" panose="02020603050405020304" pitchFamily="18" charset="0"/>
              </a:rPr>
              <a:t>					</a:t>
            </a:r>
          </a:p>
          <a:p>
            <a:pPr eaLnBrk="1" hangingPunct="1">
              <a:lnSpc>
                <a:spcPct val="90000"/>
              </a:lnSpc>
              <a:buClr>
                <a:schemeClr val="accent1"/>
              </a:buClr>
              <a:buFont typeface="Wingdings" pitchFamily="2" charset="2"/>
              <a:buNone/>
            </a:pPr>
            <a:endParaRPr lang="en-US" sz="2600" dirty="0">
              <a:latin typeface="Times New Roman" panose="02020603050405020304" pitchFamily="18" charset="0"/>
              <a:cs typeface="Times New Roman" panose="02020603050405020304" pitchFamily="18" charset="0"/>
            </a:endParaRPr>
          </a:p>
        </p:txBody>
      </p:sp>
      <p:pic>
        <p:nvPicPr>
          <p:cNvPr id="58370" name="Picture 2" descr="http://www.workplacegroup.net/images/LEL-graph.gif"/>
          <p:cNvPicPr>
            <a:picLocks noChangeAspect="1" noChangeArrowheads="1"/>
          </p:cNvPicPr>
          <p:nvPr/>
        </p:nvPicPr>
        <p:blipFill>
          <a:blip r:embed="rId3" cstate="print"/>
          <a:srcRect/>
          <a:stretch>
            <a:fillRect/>
          </a:stretch>
        </p:blipFill>
        <p:spPr bwMode="auto">
          <a:xfrm>
            <a:off x="2895600" y="1828800"/>
            <a:ext cx="5867400" cy="3821334"/>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Times New Roman" panose="02020603050405020304" pitchFamily="18" charset="0"/>
                <a:cs typeface="Times New Roman" panose="02020603050405020304" pitchFamily="18" charset="0"/>
              </a:rPr>
              <a:t>Is it an Acute or Chronic Hazard? </a:t>
            </a:r>
          </a:p>
        </p:txBody>
      </p:sp>
      <p:sp>
        <p:nvSpPr>
          <p:cNvPr id="23555" name="Rectangle 3"/>
          <p:cNvSpPr>
            <a:spLocks noGrp="1" noChangeArrowheads="1"/>
          </p:cNvSpPr>
          <p:nvPr>
            <p:ph idx="1"/>
          </p:nvPr>
        </p:nvSpPr>
        <p:spPr/>
        <p:txBody>
          <a:bodyPr/>
          <a:lstStyle/>
          <a:p>
            <a:pPr eaLnBrk="1" hangingPunct="1"/>
            <a:r>
              <a:rPr lang="en-US" dirty="0">
                <a:latin typeface="Times New Roman" panose="02020603050405020304" pitchFamily="18" charset="0"/>
                <a:cs typeface="Times New Roman" panose="02020603050405020304" pitchFamily="18" charset="0"/>
              </a:rPr>
              <a:t> Toxicity is defined by the LD-50 </a:t>
            </a:r>
          </a:p>
          <a:p>
            <a:pPr lvl="1"/>
            <a:r>
              <a:rPr lang="en-US" dirty="0">
                <a:latin typeface="Times New Roman" panose="02020603050405020304" pitchFamily="18" charset="0"/>
                <a:cs typeface="Times New Roman" panose="02020603050405020304" pitchFamily="18" charset="0"/>
              </a:rPr>
              <a:t>Acute</a:t>
            </a:r>
          </a:p>
          <a:p>
            <a:pPr lvl="2"/>
            <a:r>
              <a:rPr lang="en-US" dirty="0">
                <a:latin typeface="Times New Roman" panose="02020603050405020304" pitchFamily="18" charset="0"/>
                <a:cs typeface="Times New Roman" panose="02020603050405020304" pitchFamily="18" charset="0"/>
              </a:rPr>
              <a:t>High dose, short duration</a:t>
            </a:r>
          </a:p>
          <a:p>
            <a:pPr lvl="1"/>
            <a:r>
              <a:rPr lang="en-US" dirty="0">
                <a:latin typeface="Times New Roman" panose="02020603050405020304" pitchFamily="18" charset="0"/>
                <a:cs typeface="Times New Roman" panose="02020603050405020304" pitchFamily="18" charset="0"/>
              </a:rPr>
              <a:t>Chronic</a:t>
            </a:r>
          </a:p>
          <a:p>
            <a:pPr lvl="2"/>
            <a:r>
              <a:rPr lang="en-US" dirty="0">
                <a:latin typeface="Times New Roman" panose="02020603050405020304" pitchFamily="18" charset="0"/>
                <a:cs typeface="Times New Roman" panose="02020603050405020304" pitchFamily="18" charset="0"/>
              </a:rPr>
              <a:t>Low dose, long duration</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latin typeface="Times New Roman" panose="02020603050405020304" pitchFamily="18" charset="0"/>
                <a:cs typeface="Times New Roman" panose="02020603050405020304" pitchFamily="18" charset="0"/>
              </a:rPr>
              <a:t>Toxicology </a:t>
            </a:r>
          </a:p>
        </p:txBody>
      </p:sp>
      <p:sp>
        <p:nvSpPr>
          <p:cNvPr id="216067" name="Rectangle 3"/>
          <p:cNvSpPr>
            <a:spLocks noGrp="1" noChangeArrowheads="1"/>
          </p:cNvSpPr>
          <p:nvPr>
            <p:ph idx="1"/>
          </p:nvPr>
        </p:nvSpPr>
        <p:spPr>
          <a:xfrm>
            <a:off x="2209800" y="4419905"/>
            <a:ext cx="5410200" cy="2133600"/>
          </a:xfrm>
        </p:spPr>
        <p:txBody>
          <a:bodyPr>
            <a:normAutofit fontScale="85000" lnSpcReduction="20000"/>
          </a:bodyPr>
          <a:lstStyle/>
          <a:p>
            <a:pPr algn="ctr" eaLnBrk="1" hangingPunct="1">
              <a:buFont typeface="Wingdings" pitchFamily="2" charset="2"/>
              <a:buNone/>
              <a:defRPr/>
            </a:pPr>
            <a:r>
              <a:rPr lang="en-US" sz="51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r>
              <a:rPr lang="en-US" sz="47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The right dose differentiates a poison and a remedy.”</a:t>
            </a:r>
          </a:p>
          <a:p>
            <a:pPr algn="ctr" eaLnBrk="1" hangingPunct="1">
              <a:buFont typeface="Wingdings" pitchFamily="2" charset="2"/>
              <a:buNone/>
              <a:defRPr/>
            </a:pPr>
            <a:r>
              <a:rPr lang="en-US" sz="47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Paracelsus</a:t>
            </a:r>
          </a:p>
          <a:p>
            <a:pPr eaLnBrk="1" hangingPunct="1">
              <a:buFont typeface="Wingdings" pitchFamily="2" charset="2"/>
              <a:buNone/>
              <a:defRPr/>
            </a:pPr>
            <a:endParaRPr lang="en-US" sz="47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460575878"/>
              </p:ext>
            </p:extLst>
          </p:nvPr>
        </p:nvGraphicFramePr>
        <p:xfrm>
          <a:off x="8310134" y="783641"/>
          <a:ext cx="1900667" cy="4724400"/>
        </p:xfrm>
        <a:graphic>
          <a:graphicData uri="http://schemas.openxmlformats.org/presentationml/2006/ole">
            <mc:AlternateContent xmlns:mc="http://schemas.openxmlformats.org/markup-compatibility/2006">
              <mc:Choice xmlns:v="urn:schemas-microsoft-com:vml" Requires="v">
                <p:oleObj spid="_x0000_s1073" name="Clip" r:id="rId3" imgW="1928813" imgH="4792663" progId="">
                  <p:embed/>
                </p:oleObj>
              </mc:Choice>
              <mc:Fallback>
                <p:oleObj name="Clip" r:id="rId3" imgW="1928813" imgH="479266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134" y="783641"/>
                        <a:ext cx="1900667" cy="4724400"/>
                      </a:xfrm>
                      <a:prstGeom prst="rect">
                        <a:avLst/>
                      </a:prstGeom>
                      <a:noFill/>
                      <a:extLst/>
                    </p:spPr>
                  </p:pic>
                </p:oleObj>
              </mc:Fallback>
            </mc:AlternateContent>
          </a:graphicData>
        </a:graphic>
      </p:graphicFrame>
      <p:sp>
        <p:nvSpPr>
          <p:cNvPr id="5" name="Rectangle 2051"/>
          <p:cNvSpPr txBox="1">
            <a:spLocks noChangeArrowheads="1"/>
          </p:cNvSpPr>
          <p:nvPr/>
        </p:nvSpPr>
        <p:spPr>
          <a:xfrm>
            <a:off x="1972966" y="1443836"/>
            <a:ext cx="6180435" cy="22899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Cambria Math" pitchFamily="18" charset="0"/>
                <a:ea typeface="Cambria Math" pitchFamily="18" charset="0"/>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Cambria Math" pitchFamily="18" charset="0"/>
                <a:ea typeface="Cambria Math" pitchFamily="18" charset="0"/>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Cambria Math" pitchFamily="18" charset="0"/>
                <a:ea typeface="Cambria Math" pitchFamily="18" charset="0"/>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Cambria Math" pitchFamily="18" charset="0"/>
                <a:ea typeface="Cambria Math" pitchFamily="18" charset="0"/>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Cambria Math" pitchFamily="18" charset="0"/>
                <a:ea typeface="Cambria Math" pitchFamily="18"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pPr>
            <a:r>
              <a:rPr lang="en-US" dirty="0"/>
              <a:t>LD</a:t>
            </a:r>
            <a:r>
              <a:rPr lang="en-US" baseline="-25000" dirty="0"/>
              <a:t>50  </a:t>
            </a:r>
            <a:r>
              <a:rPr lang="en-US" b="1" dirty="0"/>
              <a:t>(Watch for &lt; 50 mg/kg) </a:t>
            </a:r>
          </a:p>
          <a:p>
            <a:pPr>
              <a:buClr>
                <a:schemeClr val="accent1"/>
              </a:buClr>
            </a:pPr>
            <a:r>
              <a:rPr lang="en-US" dirty="0"/>
              <a:t>LC</a:t>
            </a:r>
            <a:r>
              <a:rPr lang="en-US" baseline="-25000" dirty="0"/>
              <a:t>50</a:t>
            </a:r>
            <a:r>
              <a:rPr lang="en-US" dirty="0"/>
              <a:t>  </a:t>
            </a:r>
            <a:r>
              <a:rPr lang="en-US" b="1" dirty="0"/>
              <a:t>(Watch for &lt; 200 ppm)</a:t>
            </a:r>
            <a:r>
              <a:rPr lang="en-US" dirty="0"/>
              <a:t> </a:t>
            </a:r>
          </a:p>
          <a:p>
            <a:pPr>
              <a:buClr>
                <a:schemeClr val="accent1"/>
              </a:buClr>
            </a:pPr>
            <a:r>
              <a:rPr lang="en-US" dirty="0"/>
              <a:t>OSHA Permissible Exposure Level (PEL)</a:t>
            </a:r>
          </a:p>
          <a:p>
            <a:pPr lvl="1">
              <a:buClr>
                <a:schemeClr val="accent1"/>
              </a:buClr>
            </a:pPr>
            <a:r>
              <a:rPr lang="en-US" dirty="0"/>
              <a:t>Time Weighted Average (TWA) ( 10 ppm) </a:t>
            </a:r>
          </a:p>
          <a:p>
            <a:pPr lvl="1">
              <a:buClr>
                <a:schemeClr val="accent1"/>
              </a:buClr>
            </a:pPr>
            <a:r>
              <a:rPr lang="en-US" dirty="0"/>
              <a:t>Short Term Exposure Level (STEL) (10 ppm)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440108"/>
            <a:ext cx="10668000" cy="5257800"/>
          </a:xfrm>
        </p:spPr>
        <p:txBody>
          <a:bodyPr>
            <a:normAutofit/>
          </a:bodyPr>
          <a:lstStyle/>
          <a:p>
            <a:r>
              <a:rPr lang="en-US" sz="4400" dirty="0">
                <a:solidFill>
                  <a:schemeClr val="tx1"/>
                </a:solidFill>
                <a:latin typeface="Times New Roman" panose="02020603050405020304" pitchFamily="18" charset="0"/>
                <a:cs typeface="Times New Roman" panose="02020603050405020304" pitchFamily="18" charset="0"/>
              </a:rPr>
              <a:t>What are the routes of exposure? </a:t>
            </a:r>
            <a:br>
              <a:rPr lang="en-US" sz="4400" dirty="0">
                <a:solidFill>
                  <a:schemeClr val="tx1"/>
                </a:solidFill>
                <a:latin typeface="Times New Roman" panose="02020603050405020304" pitchFamily="18" charset="0"/>
                <a:cs typeface="Times New Roman" panose="02020603050405020304" pitchFamily="18" charset="0"/>
              </a:rPr>
            </a:br>
            <a:r>
              <a:rPr lang="en-US" sz="4400" dirty="0">
                <a:solidFill>
                  <a:schemeClr val="tx1"/>
                </a:solidFill>
                <a:latin typeface="Times New Roman" panose="02020603050405020304" pitchFamily="18" charset="0"/>
                <a:cs typeface="Times New Roman" panose="02020603050405020304" pitchFamily="18" charset="0"/>
              </a:rPr>
              <a:t>How do I protect </a:t>
            </a:r>
          </a:p>
          <a:p>
            <a:r>
              <a:rPr lang="en-US" sz="4400" dirty="0">
                <a:solidFill>
                  <a:schemeClr val="tx1"/>
                </a:solidFill>
                <a:latin typeface="Times New Roman" panose="02020603050405020304" pitchFamily="18" charset="0"/>
                <a:cs typeface="Times New Roman" panose="02020603050405020304" pitchFamily="18" charset="0"/>
              </a:rPr>
              <a:t>myself?</a:t>
            </a:r>
          </a:p>
        </p:txBody>
      </p:sp>
      <p:sp>
        <p:nvSpPr>
          <p:cNvPr id="4" name="Slide Number Placeholder 3"/>
          <p:cNvSpPr>
            <a:spLocks noGrp="1"/>
          </p:cNvSpPr>
          <p:nvPr>
            <p:ph type="sldNum" sz="quarter" idx="12"/>
          </p:nvPr>
        </p:nvSpPr>
        <p:spPr/>
        <p:txBody>
          <a:bodyPr/>
          <a:lstStyle/>
          <a:p>
            <a:fld id="{4BD0CA51-8A1D-4071-A62A-61B968C41832}" type="slidenum">
              <a:rPr lang="en-US" smtClean="0"/>
              <a:t>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2948235"/>
            <a:ext cx="3837590" cy="2543774"/>
          </a:xfrm>
          <a:prstGeom prst="rect">
            <a:avLst/>
          </a:prstGeom>
        </p:spPr>
      </p:pic>
    </p:spTree>
    <p:extLst>
      <p:ext uri="{BB962C8B-B14F-4D97-AF65-F5344CB8AC3E}">
        <p14:creationId xmlns:p14="http://schemas.microsoft.com/office/powerpoint/2010/main" val="215865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latin typeface="Times New Roman" panose="02020603050405020304" pitchFamily="18" charset="0"/>
                <a:cs typeface="Times New Roman" panose="02020603050405020304" pitchFamily="18" charset="0"/>
              </a:rPr>
              <a:t>Be Like a Canary in a Coal Mine</a:t>
            </a:r>
          </a:p>
        </p:txBody>
      </p:sp>
      <p:sp>
        <p:nvSpPr>
          <p:cNvPr id="4" name="Content Placeholder 3"/>
          <p:cNvSpPr>
            <a:spLocks noGrp="1"/>
          </p:cNvSpPr>
          <p:nvPr>
            <p:ph sz="half" idx="1"/>
          </p:nvPr>
        </p:nvSpPr>
        <p:spPr>
          <a:xfrm>
            <a:off x="585626" y="1295400"/>
            <a:ext cx="6653373" cy="4986530"/>
          </a:xfrm>
        </p:spPr>
        <p:txBody>
          <a:bodyPr>
            <a:noAutofit/>
          </a:bodyPr>
          <a:lstStyle/>
          <a:p>
            <a:r>
              <a:rPr lang="en-US" sz="2100" i="1" dirty="0">
                <a:latin typeface="Times New Roman" panose="02020603050405020304" pitchFamily="18" charset="0"/>
                <a:cs typeface="Times New Roman" panose="02020603050405020304" pitchFamily="18" charset="0"/>
              </a:rPr>
              <a:t>Coal miners used to carry highly sensitive canaries into the mines to alert them of any undetected poisonous gasses that may have been present. </a:t>
            </a:r>
          </a:p>
          <a:p>
            <a:r>
              <a:rPr lang="en-US" sz="2100" dirty="0">
                <a:latin typeface="Times New Roman" panose="02020603050405020304" pitchFamily="18" charset="0"/>
                <a:cs typeface="Times New Roman" panose="02020603050405020304" pitchFamily="18" charset="0"/>
              </a:rPr>
              <a:t>Your body usually hints of danger before permanent damage is done.</a:t>
            </a:r>
          </a:p>
          <a:p>
            <a:r>
              <a:rPr lang="en-US" sz="2100" dirty="0">
                <a:latin typeface="Times New Roman" panose="02020603050405020304" pitchFamily="18" charset="0"/>
                <a:cs typeface="Times New Roman" panose="02020603050405020304" pitchFamily="18" charset="0"/>
              </a:rPr>
              <a:t>Be your own canary  in your workplac4e.</a:t>
            </a:r>
          </a:p>
          <a:p>
            <a:r>
              <a:rPr lang="en-US" sz="2100" dirty="0">
                <a:latin typeface="Times New Roman" panose="02020603050405020304" pitchFamily="18" charset="0"/>
                <a:cs typeface="Times New Roman" panose="02020603050405020304" pitchFamily="18" charset="0"/>
              </a:rPr>
              <a:t>Be aware of your body.  </a:t>
            </a:r>
          </a:p>
          <a:p>
            <a:r>
              <a:rPr lang="en-US" sz="2100" dirty="0">
                <a:latin typeface="Times New Roman" panose="02020603050405020304" pitchFamily="18" charset="0"/>
                <a:cs typeface="Times New Roman" panose="02020603050405020304" pitchFamily="18" charset="0"/>
              </a:rPr>
              <a:t>If you feel dizzy or ill or develop rashes, </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a sore throat, etc. stop what you are doing </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and investigate the situation.</a:t>
            </a:r>
          </a:p>
          <a:p>
            <a:r>
              <a:rPr lang="en-US" sz="2100" dirty="0">
                <a:latin typeface="Times New Roman" panose="02020603050405020304" pitchFamily="18" charset="0"/>
                <a:cs typeface="Times New Roman" panose="02020603050405020304" pitchFamily="18" charset="0"/>
              </a:rPr>
              <a:t>Beware of “the zone”</a:t>
            </a:r>
          </a:p>
          <a:p>
            <a:pPr lvl="1"/>
            <a:r>
              <a:rPr lang="en-US" sz="2100" dirty="0">
                <a:latin typeface="Times New Roman" panose="02020603050405020304" pitchFamily="18" charset="0"/>
                <a:cs typeface="Times New Roman" panose="02020603050405020304" pitchFamily="18" charset="0"/>
              </a:rPr>
              <a:t>You may get into your work so thoroughly you don’t realize that you’re hurting yourself.</a:t>
            </a:r>
          </a:p>
        </p:txBody>
      </p:sp>
      <p:sp>
        <p:nvSpPr>
          <p:cNvPr id="3" name="Slide Number Placeholder 2"/>
          <p:cNvSpPr>
            <a:spLocks noGrp="1"/>
          </p:cNvSpPr>
          <p:nvPr>
            <p:ph type="sldNum" sz="quarter" idx="12"/>
          </p:nvPr>
        </p:nvSpPr>
        <p:spPr/>
        <p:txBody>
          <a:bodyPr/>
          <a:lstStyle/>
          <a:p>
            <a:fld id="{3E37479E-1FF0-4A14-BB67-7CC5B491F715}" type="slidenum">
              <a:rPr lang="en-US" smtClean="0"/>
              <a:pPr/>
              <a:t>24</a:t>
            </a:fld>
            <a:endParaRPr lang="en-US"/>
          </a:p>
        </p:txBody>
      </p:sp>
      <p:pic>
        <p:nvPicPr>
          <p:cNvPr id="9" name="Content Placeholder 8"/>
          <p:cNvPicPr>
            <a:picLocks noGrp="1" noChangeAspect="1"/>
          </p:cNvPicPr>
          <p:nvPr>
            <p:ph sz="half" idx="2"/>
          </p:nvPr>
        </p:nvPicPr>
        <p:blipFill>
          <a:blip r:embed="rId2"/>
          <a:stretch>
            <a:fillRect/>
          </a:stretch>
        </p:blipFill>
        <p:spPr>
          <a:xfrm>
            <a:off x="7162800" y="1600200"/>
            <a:ext cx="4952683" cy="2666143"/>
          </a:xfrm>
          <a:prstGeom prst="rect">
            <a:avLst/>
          </a:prstGeom>
        </p:spPr>
      </p:pic>
    </p:spTree>
    <p:extLst>
      <p:ext uri="{BB962C8B-B14F-4D97-AF65-F5344CB8AC3E}">
        <p14:creationId xmlns:p14="http://schemas.microsoft.com/office/powerpoint/2010/main" val="1564839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312" y="321309"/>
            <a:ext cx="9209925" cy="6536691"/>
          </a:xfrm>
        </p:spPr>
      </p:pic>
      <p:sp>
        <p:nvSpPr>
          <p:cNvPr id="5" name="Slide Number Placeholder 4"/>
          <p:cNvSpPr>
            <a:spLocks noGrp="1"/>
          </p:cNvSpPr>
          <p:nvPr>
            <p:ph type="sldNum" sz="quarter" idx="12"/>
          </p:nvPr>
        </p:nvSpPr>
        <p:spPr/>
        <p:txBody>
          <a:bodyPr/>
          <a:lstStyle/>
          <a:p>
            <a:fld id="{4BD0CA51-8A1D-4071-A62A-61B968C41832}" type="slidenum">
              <a:rPr lang="en-US" smtClean="0"/>
              <a:t>25</a:t>
            </a:fld>
            <a:endParaRPr lang="en-US"/>
          </a:p>
        </p:txBody>
      </p:sp>
    </p:spTree>
    <p:extLst>
      <p:ext uri="{BB962C8B-B14F-4D97-AF65-F5344CB8AC3E}">
        <p14:creationId xmlns:p14="http://schemas.microsoft.com/office/powerpoint/2010/main" val="149570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098" name="Picture 2" descr="http://www.news-medical.net/image.axd?picture=2012%2F11%2FSchematics+of+human+body+with+pathways+of+exposure+to+nanoparticl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2635" y="457200"/>
            <a:ext cx="7526730" cy="58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1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037" y="48418"/>
            <a:ext cx="8653992" cy="6490494"/>
          </a:xfrm>
        </p:spPr>
      </p:pic>
      <p:sp>
        <p:nvSpPr>
          <p:cNvPr id="4" name="Slide Number Placeholder 3"/>
          <p:cNvSpPr>
            <a:spLocks noGrp="1"/>
          </p:cNvSpPr>
          <p:nvPr>
            <p:ph type="sldNum" sz="quarter" idx="12"/>
          </p:nvPr>
        </p:nvSpPr>
        <p:spPr/>
        <p:txBody>
          <a:bodyPr/>
          <a:lstStyle/>
          <a:p>
            <a:fld id="{4BD0CA51-8A1D-4071-A62A-61B968C41832}"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074235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11250" y="152401"/>
            <a:ext cx="9248775" cy="1450975"/>
          </a:xfrm>
        </p:spPr>
        <p:txBody>
          <a:bodyPr/>
          <a:lstStyle/>
          <a:p>
            <a:pPr>
              <a:defRPr/>
            </a:pPr>
            <a:r>
              <a:rPr lang="en-US" sz="3200" b="1" dirty="0">
                <a:solidFill>
                  <a:schemeClr val="tx1">
                    <a:lumMod val="75000"/>
                    <a:lumOff val="25000"/>
                  </a:schemeClr>
                </a:solidFill>
              </a:rPr>
              <a:t>Administrative Controls -Good Employee Work Practices</a:t>
            </a:r>
          </a:p>
        </p:txBody>
      </p:sp>
      <p:sp>
        <p:nvSpPr>
          <p:cNvPr id="70659" name="Rectangle 3"/>
          <p:cNvSpPr>
            <a:spLocks noGrp="1" noChangeArrowheads="1"/>
          </p:cNvSpPr>
          <p:nvPr>
            <p:ph idx="1"/>
          </p:nvPr>
        </p:nvSpPr>
        <p:spPr>
          <a:xfrm>
            <a:off x="2052639" y="1603376"/>
            <a:ext cx="8586787" cy="4456113"/>
          </a:xfrm>
        </p:spPr>
        <p:txBody>
          <a:bodyPr/>
          <a:lstStyle/>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No eating, drinking  or applying cosmetics when working with hazardous chemicals</a:t>
            </a:r>
          </a:p>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Always wash hands  after working with hazardous chemicals</a:t>
            </a:r>
          </a:p>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Proper Storage of chemicals</a:t>
            </a:r>
          </a:p>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Proper Labeling </a:t>
            </a:r>
          </a:p>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Reuse of a chemical bottle</a:t>
            </a:r>
          </a:p>
          <a:p>
            <a:pPr eaLnBrk="1" hangingPunct="1"/>
            <a:endParaRPr lang="en-US" altLang="en-US">
              <a:latin typeface="Times New Roman" panose="02020603050405020304" pitchFamily="18" charset="0"/>
              <a:ea typeface="ＭＳ Ｐゴシック" panose="020B0600070205080204" pitchFamily="34" charset="-128"/>
              <a:cs typeface="Times New Roman" panose="02020603050405020304" pitchFamily="18" charset="0"/>
            </a:endParaRPr>
          </a:p>
        </p:txBody>
      </p:sp>
      <p:cxnSp>
        <p:nvCxnSpPr>
          <p:cNvPr id="4" name="Straight Connector 3"/>
          <p:cNvCxnSpPr/>
          <p:nvPr/>
        </p:nvCxnSpPr>
        <p:spPr>
          <a:xfrm flipH="1">
            <a:off x="1697038" y="1295400"/>
            <a:ext cx="80772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3906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Routes of Exposure</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199" y="1334278"/>
            <a:ext cx="6943531" cy="4842685"/>
          </a:xfrm>
        </p:spPr>
        <p:txBody>
          <a:bodyPr>
            <a:normAutofit/>
          </a:bodyPr>
          <a:lstStyle/>
          <a:p>
            <a:r>
              <a:rPr lang="en-US" dirty="0">
                <a:latin typeface="Times New Roman" panose="02020603050405020304" pitchFamily="18" charset="0"/>
                <a:cs typeface="Times New Roman" panose="02020603050405020304" pitchFamily="18" charset="0"/>
              </a:rPr>
              <a:t>Depending on the chemical and how it is used in the workplace, there are a number of ways it may enter the body. The major routes of exposure to hazardous substances are </a:t>
            </a:r>
          </a:p>
          <a:p>
            <a:pPr lvl="1"/>
            <a:r>
              <a:rPr lang="en-US" dirty="0">
                <a:latin typeface="Times New Roman" panose="02020603050405020304" pitchFamily="18" charset="0"/>
                <a:cs typeface="Times New Roman" panose="02020603050405020304" pitchFamily="18" charset="0"/>
              </a:rPr>
              <a:t>inhalation of vapors, fumes, dusts and mists;</a:t>
            </a:r>
          </a:p>
          <a:p>
            <a:pPr lvl="1"/>
            <a:r>
              <a:rPr lang="en-US" dirty="0">
                <a:latin typeface="Times New Roman" panose="02020603050405020304" pitchFamily="18" charset="0"/>
                <a:cs typeface="Times New Roman" panose="02020603050405020304" pitchFamily="18" charset="0"/>
              </a:rPr>
              <a:t>ingestion in to the body (e.g. unclean hands, contaminated food, smoking; and </a:t>
            </a:r>
          </a:p>
          <a:p>
            <a:pPr lvl="1"/>
            <a:r>
              <a:rPr lang="en-US" dirty="0">
                <a:latin typeface="Times New Roman" panose="02020603050405020304" pitchFamily="18" charset="0"/>
                <a:cs typeface="Times New Roman" panose="02020603050405020304" pitchFamily="18" charset="0"/>
              </a:rPr>
              <a:t>absorption in to the body through direct contact with the skin, eyes etc.</a:t>
            </a:r>
          </a:p>
        </p:txBody>
      </p:sp>
      <p:pic>
        <p:nvPicPr>
          <p:cNvPr id="4" name="Picture 2" descr="https://autopartswasher.files.wordpress.com/2011/07/alsc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0155" y="1437184"/>
            <a:ext cx="3335127" cy="387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80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Required Training</a:t>
            </a:r>
          </a:p>
        </p:txBody>
      </p:sp>
      <p:sp>
        <p:nvSpPr>
          <p:cNvPr id="2" name="Content Placeholder 1"/>
          <p:cNvSpPr>
            <a:spLocks noGrp="1"/>
          </p:cNvSpPr>
          <p:nvPr>
            <p:ph idx="1"/>
          </p:nvPr>
        </p:nvSpPr>
        <p:spPr>
          <a:xfrm>
            <a:off x="1143000" y="1600200"/>
            <a:ext cx="9677400" cy="4778931"/>
          </a:xfrm>
        </p:spPr>
        <p:txBody>
          <a:bodyPr>
            <a:normAutofit/>
          </a:bodyPr>
          <a:lstStyle/>
          <a:p>
            <a:r>
              <a:rPr lang="en-US" dirty="0">
                <a:latin typeface="Times New Roman" panose="02020603050405020304" pitchFamily="18" charset="0"/>
                <a:cs typeface="Times New Roman" panose="02020603050405020304" pitchFamily="18" charset="0"/>
              </a:rPr>
              <a:t>All laboratory personnel are required to attend </a:t>
            </a:r>
            <a:r>
              <a:rPr lang="en-US" u="sng" dirty="0">
                <a:latin typeface="Times New Roman" panose="02020603050405020304" pitchFamily="18" charset="0"/>
                <a:cs typeface="Times New Roman" panose="02020603050405020304" pitchFamily="18" charset="0"/>
              </a:rPr>
              <a:t>basic</a:t>
            </a:r>
            <a:r>
              <a:rPr lang="en-US" dirty="0">
                <a:latin typeface="Times New Roman" panose="02020603050405020304" pitchFamily="18" charset="0"/>
                <a:cs typeface="Times New Roman" panose="02020603050405020304" pitchFamily="18" charset="0"/>
              </a:rPr>
              <a:t> laboratory safety training through the </a:t>
            </a:r>
            <a:r>
              <a:rPr lang="en-US" b="1" dirty="0">
                <a:latin typeface="Times New Roman" panose="02020603050405020304" pitchFamily="18" charset="0"/>
                <a:cs typeface="Times New Roman" panose="02020603050405020304" pitchFamily="18" charset="0"/>
              </a:rPr>
              <a:t>Department of Environmental, Health Safety and Risk Management </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Know how to access chemical-specific information.</a:t>
            </a:r>
          </a:p>
          <a:p>
            <a:pPr lvl="1"/>
            <a:r>
              <a:rPr lang="en-US" dirty="0">
                <a:latin typeface="Times New Roman" panose="02020603050405020304" pitchFamily="18" charset="0"/>
                <a:cs typeface="Times New Roman" panose="02020603050405020304" pitchFamily="18" charset="0"/>
              </a:rPr>
              <a:t>Be familiar with relevant emergency procedures</a:t>
            </a:r>
          </a:p>
          <a:p>
            <a:pPr marL="393192"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laboratory personnel are required to attend Laboratory </a:t>
            </a:r>
            <a:r>
              <a:rPr lang="en-US" u="sng" dirty="0">
                <a:latin typeface="Times New Roman" panose="02020603050405020304" pitchFamily="18" charset="0"/>
                <a:cs typeface="Times New Roman" panose="02020603050405020304" pitchFamily="18" charset="0"/>
              </a:rPr>
              <a:t>specific</a:t>
            </a:r>
            <a:r>
              <a:rPr lang="en-US" dirty="0">
                <a:latin typeface="Times New Roman" panose="02020603050405020304" pitchFamily="18" charset="0"/>
                <a:cs typeface="Times New Roman" panose="02020603050405020304" pitchFamily="18" charset="0"/>
              </a:rPr>
              <a:t> training through </a:t>
            </a:r>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your respective department </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 Speak with your laboratory supervisor </a:t>
            </a:r>
          </a:p>
        </p:txBody>
      </p:sp>
      <p:sp>
        <p:nvSpPr>
          <p:cNvPr id="4" name="Slide Number Placeholder 3"/>
          <p:cNvSpPr>
            <a:spLocks noGrp="1"/>
          </p:cNvSpPr>
          <p:nvPr>
            <p:ph type="sldNum" sz="quarter" idx="12"/>
          </p:nvPr>
        </p:nvSpPr>
        <p:spPr/>
        <p:txBody>
          <a:bodyPr/>
          <a:lstStyle/>
          <a:p>
            <a:fld id="{3E37479E-1FF0-4A14-BB67-7CC5B491F715}" type="slidenum">
              <a:rPr lang="en-US" smtClean="0"/>
              <a:pPr/>
              <a:t>3</a:t>
            </a:fld>
            <a:endParaRPr lang="en-US"/>
          </a:p>
        </p:txBody>
      </p:sp>
    </p:spTree>
    <p:extLst>
      <p:ext uri="{BB962C8B-B14F-4D97-AF65-F5344CB8AC3E}">
        <p14:creationId xmlns:p14="http://schemas.microsoft.com/office/powerpoint/2010/main" val="344705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Inhalation</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1589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p:cNvPicPr>
          <p:nvPr/>
        </p:nvPicPr>
        <p:blipFill>
          <a:blip r:embed="rId2">
            <a:extLst>
              <a:ext uri="{28A0092B-C50C-407E-A947-70E740481C1C}">
                <a14:useLocalDpi xmlns:a14="http://schemas.microsoft.com/office/drawing/2010/main" val="0"/>
              </a:ext>
            </a:extLst>
          </a:blip>
          <a:srcRect l="7098" r="3722"/>
          <a:stretch>
            <a:fillRect/>
          </a:stretch>
        </p:blipFill>
        <p:spPr bwMode="auto">
          <a:xfrm>
            <a:off x="5413375" y="2168526"/>
            <a:ext cx="4376738"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6263" y="287338"/>
            <a:ext cx="7620000" cy="1143000"/>
          </a:xfrm>
        </p:spPr>
        <p:txBody>
          <a:bodyPr/>
          <a:lstStyle/>
          <a:p>
            <a:pPr>
              <a:defRPr/>
            </a:pPr>
            <a:r>
              <a:rPr lang="en-US" sz="3200" b="1" dirty="0">
                <a:solidFill>
                  <a:schemeClr val="tx1">
                    <a:lumMod val="75000"/>
                    <a:lumOff val="25000"/>
                  </a:schemeClr>
                </a:solidFill>
              </a:rPr>
              <a:t> Inhalation </a:t>
            </a:r>
          </a:p>
        </p:txBody>
      </p:sp>
      <p:sp>
        <p:nvSpPr>
          <p:cNvPr id="63492" name="Content Placeholder 2"/>
          <p:cNvSpPr>
            <a:spLocks noGrp="1"/>
          </p:cNvSpPr>
          <p:nvPr>
            <p:ph idx="1"/>
          </p:nvPr>
        </p:nvSpPr>
        <p:spPr>
          <a:xfrm>
            <a:off x="1801813" y="1430338"/>
            <a:ext cx="4267200" cy="4876800"/>
          </a:xfrm>
        </p:spPr>
        <p:txBody>
          <a:bodyPr/>
          <a:lstStyle/>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Caused by working in poorly ventilated areas.</a:t>
            </a:r>
          </a:p>
          <a:p>
            <a:pPr lvl="1" eaLnBrk="1" hangingPunct="1"/>
            <a:r>
              <a:rPr lang="en-US" altLang="en-US"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Solution</a:t>
            </a:r>
            <a:r>
              <a:rPr lang="en-US" altLang="en-US">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  Work in a well-ventilated area or under a fume hood.  Wear recommended PPE.</a:t>
            </a:r>
          </a:p>
        </p:txBody>
      </p:sp>
      <p:sp>
        <p:nvSpPr>
          <p:cNvPr id="4" name="Slide Number Placeholder 3"/>
          <p:cNvSpPr>
            <a:spLocks noGrp="1"/>
          </p:cNvSpPr>
          <p:nvPr>
            <p:ph type="sldNum" sz="quarter" idx="10"/>
          </p:nvPr>
        </p:nvSpPr>
        <p:spPr>
          <a:xfrm rot="16200000">
            <a:off x="9075738" y="1646238"/>
            <a:ext cx="2438400" cy="365125"/>
          </a:xfrm>
          <a:prstGeom prst="rect">
            <a:avLst/>
          </a:prstGeom>
          <a:ln w="9525">
            <a:noFill/>
          </a:ln>
        </p:spPr>
        <p:txBody>
          <a:bodyPr vert="horz" lIns="91440" tIns="45720" rIns="91440" bIns="45720" rtlCol="0" anchor="ctr"/>
          <a:lstStyle/>
          <a:p>
            <a:pPr algn="l">
              <a:defRPr/>
            </a:pPr>
            <a:fld id="{E862E50E-7F42-434A-A383-BB91888F3BFA}" type="slidenum">
              <a:rPr lang="en-US">
                <a:solidFill>
                  <a:schemeClr val="bg2"/>
                </a:solidFill>
                <a:latin typeface="Arial" charset="0"/>
              </a:rPr>
              <a:pPr algn="l">
                <a:defRPr/>
              </a:pPr>
              <a:t>31</a:t>
            </a:fld>
            <a:endParaRPr lang="en-US" dirty="0">
              <a:solidFill>
                <a:schemeClr val="bg2"/>
              </a:solidFill>
              <a:latin typeface="Arial" charset="0"/>
            </a:endParaRPr>
          </a:p>
        </p:txBody>
      </p:sp>
      <p:sp>
        <p:nvSpPr>
          <p:cNvPr id="63494" name="Rectangle 5"/>
          <p:cNvSpPr>
            <a:spLocks noChangeArrowheads="1"/>
          </p:cNvSpPr>
          <p:nvPr/>
        </p:nvSpPr>
        <p:spPr bwMode="auto">
          <a:xfrm>
            <a:off x="6391276" y="1643063"/>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New Roman" panose="02020603050405020304" pitchFamily="18" charset="0"/>
              </a:rPr>
              <a:t>Respiratory System</a:t>
            </a:r>
          </a:p>
        </p:txBody>
      </p:sp>
      <p:cxnSp>
        <p:nvCxnSpPr>
          <p:cNvPr id="7" name="Straight Connector 6"/>
          <p:cNvCxnSpPr/>
          <p:nvPr/>
        </p:nvCxnSpPr>
        <p:spPr>
          <a:xfrm flipH="1">
            <a:off x="1801813" y="1219200"/>
            <a:ext cx="80772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10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a:latin typeface="Times New Roman" panose="02020603050405020304" pitchFamily="18" charset="0"/>
                <a:cs typeface="Times New Roman" panose="02020603050405020304" pitchFamily="18" charset="0"/>
              </a:rPr>
              <a:t>Particle Clearance</a:t>
            </a:r>
          </a:p>
        </p:txBody>
      </p:sp>
      <p:pic>
        <p:nvPicPr>
          <p:cNvPr id="36867" name="Picture 3" descr="24121_resp_g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40000" y="1969294"/>
            <a:ext cx="7112000" cy="4064000"/>
          </a:xfrm>
          <a:noFill/>
        </p:spPr>
      </p:pic>
      <p:sp>
        <p:nvSpPr>
          <p:cNvPr id="36868" name="Text Box 4"/>
          <p:cNvSpPr txBox="1">
            <a:spLocks noChangeArrowheads="1"/>
          </p:cNvSpPr>
          <p:nvPr/>
        </p:nvSpPr>
        <p:spPr bwMode="auto">
          <a:xfrm>
            <a:off x="7010400" y="6248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Times New Roman" panose="02020603050405020304" pitchFamily="18" charset="0"/>
              </a:defRPr>
            </a:lvl1pPr>
            <a:lvl2pPr marL="742950" indent="-285750">
              <a:spcBef>
                <a:spcPct val="20000"/>
              </a:spcBef>
              <a:buChar char="–"/>
              <a:defRPr sz="26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200" b="1">
                <a:latin typeface="Arial" panose="020B0604020202020204" pitchFamily="34" charset="0"/>
              </a:rPr>
              <a:t>Translocation to the circulatory system  or directly to epithelial cells</a:t>
            </a:r>
          </a:p>
        </p:txBody>
      </p:sp>
    </p:spTree>
    <p:extLst>
      <p:ext uri="{BB962C8B-B14F-4D97-AF65-F5344CB8AC3E}">
        <p14:creationId xmlns:p14="http://schemas.microsoft.com/office/powerpoint/2010/main" val="3222561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Protecting Yourself  from Inhalation Exposure  </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Ventilation </a:t>
            </a:r>
          </a:p>
          <a:p>
            <a:pPr lvl="1"/>
            <a:r>
              <a:rPr lang="en-US" dirty="0">
                <a:latin typeface="Times New Roman" panose="02020603050405020304" pitchFamily="18" charset="0"/>
                <a:cs typeface="Times New Roman" panose="02020603050405020304" pitchFamily="18" charset="0"/>
              </a:rPr>
              <a:t>Fume hood if applicable </a:t>
            </a:r>
          </a:p>
          <a:p>
            <a:pPr lvl="1"/>
            <a:r>
              <a:rPr lang="en-US" dirty="0">
                <a:latin typeface="Times New Roman" panose="02020603050405020304" pitchFamily="18" charset="0"/>
                <a:cs typeface="Times New Roman" panose="02020603050405020304" pitchFamily="18" charset="0"/>
              </a:rPr>
              <a:t>Adequate number of air exchanges </a:t>
            </a:r>
          </a:p>
          <a:p>
            <a:pPr lvl="1"/>
            <a:r>
              <a:rPr lang="en-US" dirty="0">
                <a:latin typeface="Times New Roman" panose="02020603050405020304" pitchFamily="18" charset="0"/>
                <a:cs typeface="Times New Roman" panose="02020603050405020304" pitchFamily="18" charset="0"/>
              </a:rPr>
              <a:t>Fresh air vs recirculated air </a:t>
            </a:r>
          </a:p>
          <a:p>
            <a:r>
              <a:rPr lang="en-US" dirty="0">
                <a:latin typeface="Times New Roman" panose="02020603050405020304" pitchFamily="18" charset="0"/>
                <a:cs typeface="Times New Roman" panose="02020603050405020304" pitchFamily="18" charset="0"/>
              </a:rPr>
              <a:t>PPE</a:t>
            </a:r>
          </a:p>
          <a:p>
            <a:pPr lvl="1"/>
            <a:r>
              <a:rPr lang="en-US" dirty="0">
                <a:latin typeface="Times New Roman" panose="02020603050405020304" pitchFamily="18" charset="0"/>
                <a:cs typeface="Times New Roman" panose="02020603050405020304" pitchFamily="18" charset="0"/>
              </a:rPr>
              <a:t>N95 </a:t>
            </a:r>
          </a:p>
          <a:p>
            <a:pPr lvl="1"/>
            <a:r>
              <a:rPr lang="en-US" dirty="0">
                <a:latin typeface="Times New Roman" panose="02020603050405020304" pitchFamily="18" charset="0"/>
                <a:cs typeface="Times New Roman" panose="02020603050405020304" pitchFamily="18" charset="0"/>
              </a:rPr>
              <a:t>Fitted respirator </a:t>
            </a:r>
          </a:p>
        </p:txBody>
      </p:sp>
      <p:sp>
        <p:nvSpPr>
          <p:cNvPr id="4" name="Slide Number Placeholder 3"/>
          <p:cNvSpPr>
            <a:spLocks noGrp="1"/>
          </p:cNvSpPr>
          <p:nvPr>
            <p:ph type="sldNum" sz="quarter" idx="12"/>
          </p:nvPr>
        </p:nvSpPr>
        <p:spPr/>
        <p:txBody>
          <a:bodyPr/>
          <a:lstStyle/>
          <a:p>
            <a:fld id="{4BD0CA51-8A1D-4071-A62A-61B968C41832}" type="slidenum">
              <a:rPr lang="en-US" smtClean="0"/>
              <a:t>33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6143" y="1609485"/>
            <a:ext cx="3370780" cy="2244992"/>
          </a:xfrm>
          <a:prstGeom prst="rect">
            <a:avLst/>
          </a:prstGeom>
        </p:spPr>
      </p:pic>
      <p:pic>
        <p:nvPicPr>
          <p:cNvPr id="6" name="Picture 21" descr="northparticulaterespirators"/>
          <p:cNvPicPr>
            <a:picLocks noChangeAspect="1" noChangeArrowheads="1"/>
          </p:cNvPicPr>
          <p:nvPr/>
        </p:nvPicPr>
        <p:blipFill>
          <a:blip r:embed="rId3" cstate="print"/>
          <a:srcRect/>
          <a:stretch>
            <a:fillRect/>
          </a:stretch>
        </p:blipFill>
        <p:spPr bwMode="auto">
          <a:xfrm>
            <a:off x="3842519" y="4207708"/>
            <a:ext cx="1787703" cy="2322486"/>
          </a:xfrm>
          <a:prstGeom prst="rect">
            <a:avLst/>
          </a:prstGeom>
          <a:noFill/>
          <a:ln w="9525">
            <a:noFill/>
            <a:miter lim="800000"/>
            <a:headEnd/>
            <a:tailEnd/>
          </a:ln>
        </p:spPr>
      </p:pic>
      <p:pic>
        <p:nvPicPr>
          <p:cNvPr id="7" name="Picture 23" descr="northsilicone7700respirator"/>
          <p:cNvPicPr>
            <a:picLocks noChangeAspect="1" noChangeArrowheads="1"/>
          </p:cNvPicPr>
          <p:nvPr/>
        </p:nvPicPr>
        <p:blipFill>
          <a:blip r:embed="rId4" cstate="print"/>
          <a:srcRect/>
          <a:stretch>
            <a:fillRect/>
          </a:stretch>
        </p:blipFill>
        <p:spPr bwMode="auto">
          <a:xfrm>
            <a:off x="5901904" y="4188773"/>
            <a:ext cx="2011220" cy="2360356"/>
          </a:xfrm>
          <a:prstGeom prst="rect">
            <a:avLst/>
          </a:prstGeom>
          <a:noFill/>
          <a:ln w="9525">
            <a:noFill/>
            <a:miter lim="800000"/>
            <a:headEnd/>
            <a:tailEnd/>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0101" y="4216426"/>
            <a:ext cx="4029075" cy="2305050"/>
          </a:xfrm>
          <a:prstGeom prst="rect">
            <a:avLst/>
          </a:prstGeom>
        </p:spPr>
      </p:pic>
    </p:spTree>
    <p:extLst>
      <p:ext uri="{BB962C8B-B14F-4D97-AF65-F5344CB8AC3E}">
        <p14:creationId xmlns:p14="http://schemas.microsoft.com/office/powerpoint/2010/main" val="1859049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41500" y="173039"/>
            <a:ext cx="8637588" cy="1311275"/>
          </a:xfrm>
        </p:spPr>
        <p:txBody>
          <a:bodyPr/>
          <a:lstStyle/>
          <a:p>
            <a:pPr eaLnBrk="1" hangingPunct="1"/>
            <a:r>
              <a:rPr lang="en-US" dirty="0">
                <a:latin typeface="Times New Roman" panose="02020603050405020304" pitchFamily="18" charset="0"/>
                <a:cs typeface="Times New Roman" panose="02020603050405020304" pitchFamily="18" charset="0"/>
              </a:rPr>
              <a:t>Localized Ventilation  Fume Hood  </a:t>
            </a:r>
          </a:p>
        </p:txBody>
      </p:sp>
      <p:sp>
        <p:nvSpPr>
          <p:cNvPr id="31747" name="Rectangle 3"/>
          <p:cNvSpPr>
            <a:spLocks noGrp="1" noChangeArrowheads="1"/>
          </p:cNvSpPr>
          <p:nvPr>
            <p:ph idx="1"/>
          </p:nvPr>
        </p:nvSpPr>
        <p:spPr>
          <a:xfrm>
            <a:off x="1852614" y="1941513"/>
            <a:ext cx="3709987" cy="4114800"/>
          </a:xfrm>
        </p:spPr>
        <p:txBody>
          <a:bodyPr/>
          <a:lstStyle/>
          <a:p>
            <a:pPr eaLnBrk="1" hangingPunct="1"/>
            <a:endParaRPr lang="en-US"/>
          </a:p>
        </p:txBody>
      </p:sp>
      <p:pic>
        <p:nvPicPr>
          <p:cNvPr id="31749" name="Picture 5" descr="hood"/>
          <p:cNvPicPr>
            <a:picLocks noChangeAspect="1" noChangeArrowheads="1"/>
          </p:cNvPicPr>
          <p:nvPr/>
        </p:nvPicPr>
        <p:blipFill>
          <a:blip r:embed="rId2" cstate="print"/>
          <a:srcRect/>
          <a:stretch>
            <a:fillRect/>
          </a:stretch>
        </p:blipFill>
        <p:spPr bwMode="auto">
          <a:xfrm>
            <a:off x="2971800" y="1263904"/>
            <a:ext cx="5867400" cy="4978400"/>
          </a:xfrm>
          <a:prstGeom prst="rect">
            <a:avLst/>
          </a:prstGeom>
          <a:noFill/>
          <a:ln w="9525">
            <a:noFill/>
            <a:miter lim="800000"/>
            <a:headEnd/>
            <a:tailEnd/>
          </a:ln>
        </p:spPr>
      </p:pic>
      <p:sp>
        <p:nvSpPr>
          <p:cNvPr id="31750" name="Text Box 8"/>
          <p:cNvSpPr txBox="1">
            <a:spLocks noChangeArrowheads="1"/>
          </p:cNvSpPr>
          <p:nvPr/>
        </p:nvSpPr>
        <p:spPr bwMode="auto">
          <a:xfrm>
            <a:off x="6248400" y="6400800"/>
            <a:ext cx="4114800" cy="369332"/>
          </a:xfrm>
          <a:prstGeom prst="rect">
            <a:avLst/>
          </a:prstGeom>
          <a:noFill/>
          <a:ln w="12700">
            <a:noFill/>
            <a:miter lim="800000"/>
            <a:headEnd type="none" w="sm" len="sm"/>
            <a:tailEnd type="none" w="sm" len="sm"/>
          </a:ln>
        </p:spPr>
        <p:txBody>
          <a:bodyPr>
            <a:spAutoFit/>
          </a:bodyPr>
          <a:lstStyle/>
          <a:p>
            <a:pPr>
              <a:spcBef>
                <a:spcPct val="50000"/>
              </a:spcBef>
            </a:pPr>
            <a:r>
              <a:rPr lang="en-US"/>
              <a:t>Biosafety Cabinet</a:t>
            </a:r>
          </a:p>
        </p:txBody>
      </p:sp>
      <p:sp>
        <p:nvSpPr>
          <p:cNvPr id="31751" name="Text Box 9"/>
          <p:cNvSpPr txBox="1">
            <a:spLocks noChangeArrowheads="1"/>
          </p:cNvSpPr>
          <p:nvPr/>
        </p:nvSpPr>
        <p:spPr bwMode="auto">
          <a:xfrm>
            <a:off x="2057400" y="6248400"/>
            <a:ext cx="4114800" cy="369332"/>
          </a:xfrm>
          <a:prstGeom prst="rect">
            <a:avLst/>
          </a:prstGeom>
          <a:noFill/>
          <a:ln w="12700">
            <a:noFill/>
            <a:miter lim="800000"/>
            <a:headEnd type="none" w="sm" len="sm"/>
            <a:tailEnd type="none" w="sm" len="sm"/>
          </a:ln>
        </p:spPr>
        <p:txBody>
          <a:bodyPr>
            <a:spAutoFit/>
          </a:bodyPr>
          <a:lstStyle/>
          <a:p>
            <a:pPr>
              <a:spcBef>
                <a:spcPct val="50000"/>
              </a:spcBef>
            </a:pPr>
            <a:r>
              <a:rPr lang="en-US"/>
              <a:t> Fume Hood</a:t>
            </a:r>
          </a:p>
        </p:txBody>
      </p:sp>
    </p:spTree>
    <p:extLst>
      <p:ext uri="{BB962C8B-B14F-4D97-AF65-F5344CB8AC3E}">
        <p14:creationId xmlns:p14="http://schemas.microsoft.com/office/powerpoint/2010/main" val="29376950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0314" y="304800"/>
            <a:ext cx="3592286" cy="762000"/>
          </a:xfrm>
        </p:spPr>
        <p:txBody>
          <a:bodyPr>
            <a:normAutofit/>
          </a:bodyPr>
          <a:lstStyle/>
          <a:p>
            <a:r>
              <a:rPr lang="en-US" sz="3200" dirty="0">
                <a:latin typeface="Times New Roman" panose="02020603050405020304" pitchFamily="18" charset="0"/>
                <a:cs typeface="Times New Roman" panose="02020603050405020304" pitchFamily="18" charset="0"/>
              </a:rPr>
              <a:t>Fume Hood</a:t>
            </a:r>
          </a:p>
        </p:txBody>
      </p:sp>
      <p:sp>
        <p:nvSpPr>
          <p:cNvPr id="2" name="Content Placeholder 1"/>
          <p:cNvSpPr>
            <a:spLocks noGrp="1"/>
          </p:cNvSpPr>
          <p:nvPr>
            <p:ph idx="1"/>
          </p:nvPr>
        </p:nvSpPr>
        <p:spPr>
          <a:xfrm>
            <a:off x="914400" y="1142999"/>
            <a:ext cx="5562600" cy="5334001"/>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May not be used for permanent storage.</a:t>
            </a:r>
          </a:p>
          <a:p>
            <a:r>
              <a:rPr lang="en-US" dirty="0">
                <a:latin typeface="Times New Roman" panose="02020603050405020304" pitchFamily="18" charset="0"/>
                <a:cs typeface="Times New Roman" panose="02020603050405020304" pitchFamily="18" charset="0"/>
              </a:rPr>
              <a:t>May not be cluttered with objects.</a:t>
            </a:r>
          </a:p>
          <a:p>
            <a:r>
              <a:rPr lang="en-US" dirty="0">
                <a:latin typeface="Times New Roman" panose="02020603050405020304" pitchFamily="18" charset="0"/>
                <a:cs typeface="Times New Roman" panose="02020603050405020304" pitchFamily="18" charset="0"/>
              </a:rPr>
              <a:t>Sash Guidelines:</a:t>
            </a:r>
          </a:p>
          <a:p>
            <a:pPr lvl="1"/>
            <a:r>
              <a:rPr lang="en-US" b="1" dirty="0">
                <a:solidFill>
                  <a:srgbClr val="00B0F0"/>
                </a:solidFill>
                <a:latin typeface="Times New Roman" panose="02020603050405020304" pitchFamily="18" charset="0"/>
                <a:cs typeface="Times New Roman" panose="02020603050405020304" pitchFamily="18" charset="0"/>
              </a:rPr>
              <a:t>Do not block the sash with objects.</a:t>
            </a:r>
          </a:p>
          <a:p>
            <a:pPr lvl="2"/>
            <a:r>
              <a:rPr lang="en-US" dirty="0">
                <a:latin typeface="Times New Roman" panose="02020603050405020304" pitchFamily="18" charset="0"/>
                <a:cs typeface="Times New Roman" panose="02020603050405020304" pitchFamily="18" charset="0"/>
              </a:rPr>
              <a:t>The sash should be able to lower without any obstructions.</a:t>
            </a:r>
          </a:p>
          <a:p>
            <a:pPr lvl="1"/>
            <a:r>
              <a:rPr lang="en-US" b="1" dirty="0">
                <a:solidFill>
                  <a:srgbClr val="00B0F0"/>
                </a:solidFill>
                <a:latin typeface="Times New Roman" panose="02020603050405020304" pitchFamily="18" charset="0"/>
                <a:cs typeface="Times New Roman" panose="02020603050405020304" pitchFamily="18" charset="0"/>
              </a:rPr>
              <a:t>Always close the sash when not in use.</a:t>
            </a:r>
            <a:r>
              <a:rPr lang="en-US" dirty="0">
                <a:latin typeface="Times New Roman" panose="02020603050405020304" pitchFamily="18" charset="0"/>
                <a:cs typeface="Times New Roman" panose="02020603050405020304" pitchFamily="18" charset="0"/>
              </a:rPr>
              <a:t> (~1” gap)</a:t>
            </a:r>
          </a:p>
          <a:p>
            <a:pPr lvl="1"/>
            <a:r>
              <a:rPr lang="en-US" b="1" dirty="0">
                <a:solidFill>
                  <a:srgbClr val="00B0F0"/>
                </a:solidFill>
                <a:latin typeface="Times New Roman" panose="02020603050405020304" pitchFamily="18" charset="0"/>
                <a:cs typeface="Times New Roman" panose="02020603050405020304" pitchFamily="18" charset="0"/>
              </a:rPr>
              <a:t>Pull down the sash to 12” or less </a:t>
            </a:r>
            <a:br>
              <a:rPr lang="en-US" b="1" dirty="0">
                <a:solidFill>
                  <a:srgbClr val="00B0F0"/>
                </a:solidFill>
                <a:latin typeface="Times New Roman" panose="02020603050405020304" pitchFamily="18" charset="0"/>
                <a:cs typeface="Times New Roman" panose="02020603050405020304" pitchFamily="18" charset="0"/>
              </a:rPr>
            </a:br>
            <a:r>
              <a:rPr lang="en-US" b="1" dirty="0">
                <a:solidFill>
                  <a:srgbClr val="00B0F0"/>
                </a:solidFill>
                <a:latin typeface="Times New Roman" panose="02020603050405020304" pitchFamily="18" charset="0"/>
                <a:cs typeface="Times New Roman" panose="02020603050405020304" pitchFamily="18" charset="0"/>
              </a:rPr>
              <a:t>while in use</a:t>
            </a:r>
            <a:r>
              <a:rPr lang="en-US" dirty="0">
                <a:latin typeface="Times New Roman" panose="02020603050405020304" pitchFamily="18" charset="0"/>
                <a:cs typeface="Times New Roman" panose="02020603050405020304" pitchFamily="18" charset="0"/>
              </a:rPr>
              <a:t> so that you are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protected while working.</a:t>
            </a:r>
          </a:p>
          <a:p>
            <a:pPr lvl="1"/>
            <a:r>
              <a:rPr lang="en-US" b="1" dirty="0">
                <a:solidFill>
                  <a:srgbClr val="00B0F0"/>
                </a:solidFill>
                <a:latin typeface="Times New Roman" panose="02020603050405020304" pitchFamily="18" charset="0"/>
                <a:cs typeface="Times New Roman" panose="02020603050405020304" pitchFamily="18" charset="0"/>
              </a:rPr>
              <a:t>Confirm adequate face velocity</a:t>
            </a:r>
          </a:p>
          <a:p>
            <a:pPr lvl="2"/>
            <a:r>
              <a:rPr lang="en-US" dirty="0">
                <a:latin typeface="Times New Roman" panose="02020603050405020304" pitchFamily="18" charset="0"/>
                <a:cs typeface="Times New Roman" panose="02020603050405020304" pitchFamily="18" charset="0"/>
              </a:rPr>
              <a:t>80-150 linear feet per minute (</a:t>
            </a:r>
            <a:r>
              <a:rPr lang="en-US" dirty="0" err="1">
                <a:latin typeface="Times New Roman" panose="02020603050405020304" pitchFamily="18" charset="0"/>
                <a:cs typeface="Times New Roman" panose="02020603050405020304" pitchFamily="18" charset="0"/>
              </a:rPr>
              <a:t>lfpm</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Require annual inspections.</a:t>
            </a:r>
          </a:p>
        </p:txBody>
      </p:sp>
      <p:sp>
        <p:nvSpPr>
          <p:cNvPr id="6" name="Slide Number Placeholder 5"/>
          <p:cNvSpPr>
            <a:spLocks noGrp="1"/>
          </p:cNvSpPr>
          <p:nvPr>
            <p:ph type="sldNum" sz="quarter" idx="12"/>
          </p:nvPr>
        </p:nvSpPr>
        <p:spPr/>
        <p:txBody>
          <a:bodyPr/>
          <a:lstStyle/>
          <a:p>
            <a:fld id="{3E37479E-1FF0-4A14-BB67-7CC5B491F715}" type="slidenum">
              <a:rPr lang="en-US" smtClean="0"/>
              <a:pPr/>
              <a:t>35</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815" r="5756"/>
          <a:stretch/>
        </p:blipFill>
        <p:spPr>
          <a:xfrm>
            <a:off x="7467600" y="990600"/>
            <a:ext cx="2354578" cy="2116692"/>
          </a:xfrm>
          <a:prstGeom prst="rect">
            <a:avLst/>
          </a:prstGeom>
          <a:ln>
            <a:noFill/>
          </a:ln>
          <a:effectLst>
            <a:softEdge rad="112500"/>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24" t="28572" r="2024" b="27142"/>
          <a:stretch/>
        </p:blipFill>
        <p:spPr>
          <a:xfrm rot="16200000">
            <a:off x="7250079" y="3246887"/>
            <a:ext cx="6044325" cy="464949"/>
          </a:xfrm>
          <a:prstGeom prst="rect">
            <a:avLst/>
          </a:prstGeom>
        </p:spPr>
      </p:pic>
      <p:pic>
        <p:nvPicPr>
          <p:cNvPr id="7" name="Picture 1032" descr="FUMEHO~3"/>
          <p:cNvPicPr>
            <a:picLocks noChangeAspect="1" noChangeArrowheads="1"/>
          </p:cNvPicPr>
          <p:nvPr/>
        </p:nvPicPr>
        <p:blipFill>
          <a:blip r:embed="rId4" cstate="print"/>
          <a:srcRect/>
          <a:stretch>
            <a:fillRect/>
          </a:stretch>
        </p:blipFill>
        <p:spPr bwMode="auto">
          <a:xfrm>
            <a:off x="8229600" y="3810000"/>
            <a:ext cx="1581150" cy="2672000"/>
          </a:xfrm>
          <a:prstGeom prst="rect">
            <a:avLst/>
          </a:prstGeom>
          <a:noFill/>
          <a:ln w="9525">
            <a:noFill/>
            <a:miter lim="800000"/>
            <a:headEnd/>
            <a:tailEnd/>
          </a:ln>
        </p:spPr>
      </p:pic>
    </p:spTree>
    <p:extLst>
      <p:ext uri="{BB962C8B-B14F-4D97-AF65-F5344CB8AC3E}">
        <p14:creationId xmlns:p14="http://schemas.microsoft.com/office/powerpoint/2010/main" val="1281821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sz="quarter"/>
          </p:nvPr>
        </p:nvSpPr>
        <p:spPr>
          <a:xfrm>
            <a:off x="1828800" y="441326"/>
            <a:ext cx="8637588" cy="701675"/>
          </a:xfrm>
        </p:spPr>
        <p:txBody>
          <a:bodyPr>
            <a:normAutofit/>
          </a:bodyPr>
          <a:lstStyle/>
          <a:p>
            <a:pPr eaLnBrk="1" hangingPunct="1"/>
            <a:r>
              <a:rPr lang="en-US">
                <a:latin typeface="Times New Roman" panose="02020603050405020304" pitchFamily="18" charset="0"/>
                <a:cs typeface="Times New Roman" panose="02020603050405020304" pitchFamily="18" charset="0"/>
              </a:rPr>
              <a:t>Fume Hood Configurations</a:t>
            </a:r>
          </a:p>
        </p:txBody>
      </p:sp>
      <p:pic>
        <p:nvPicPr>
          <p:cNvPr id="32771" name="Picture 9" descr="fig-4"/>
          <p:cNvPicPr>
            <a:picLocks noChangeAspect="1" noChangeArrowheads="1"/>
          </p:cNvPicPr>
          <p:nvPr/>
        </p:nvPicPr>
        <p:blipFill>
          <a:blip r:embed="rId2" cstate="print"/>
          <a:srcRect/>
          <a:stretch>
            <a:fillRect/>
          </a:stretch>
        </p:blipFill>
        <p:spPr bwMode="auto">
          <a:xfrm>
            <a:off x="2514600" y="3810001"/>
            <a:ext cx="6565900" cy="2640013"/>
          </a:xfrm>
          <a:prstGeom prst="rect">
            <a:avLst/>
          </a:prstGeom>
          <a:noFill/>
          <a:ln w="9525">
            <a:noFill/>
            <a:miter lim="800000"/>
            <a:headEnd/>
            <a:tailEnd/>
          </a:ln>
        </p:spPr>
      </p:pic>
      <p:pic>
        <p:nvPicPr>
          <p:cNvPr id="32772" name="Picture 10" descr="fig-6"/>
          <p:cNvPicPr>
            <a:picLocks noChangeAspect="1" noChangeArrowheads="1"/>
          </p:cNvPicPr>
          <p:nvPr/>
        </p:nvPicPr>
        <p:blipFill>
          <a:blip r:embed="rId3" cstate="print"/>
          <a:srcRect/>
          <a:stretch>
            <a:fillRect/>
          </a:stretch>
        </p:blipFill>
        <p:spPr bwMode="auto">
          <a:xfrm>
            <a:off x="6096000" y="1219201"/>
            <a:ext cx="3352800" cy="2132013"/>
          </a:xfrm>
          <a:prstGeom prst="rect">
            <a:avLst/>
          </a:prstGeom>
          <a:noFill/>
          <a:ln w="9525">
            <a:noFill/>
            <a:miter lim="800000"/>
            <a:headEnd/>
            <a:tailEnd/>
          </a:ln>
        </p:spPr>
      </p:pic>
      <p:pic>
        <p:nvPicPr>
          <p:cNvPr id="32773" name="Picture 11" descr="fig-5"/>
          <p:cNvPicPr>
            <a:picLocks noChangeAspect="1" noChangeArrowheads="1"/>
          </p:cNvPicPr>
          <p:nvPr/>
        </p:nvPicPr>
        <p:blipFill>
          <a:blip r:embed="rId4" cstate="print"/>
          <a:srcRect/>
          <a:stretch>
            <a:fillRect/>
          </a:stretch>
        </p:blipFill>
        <p:spPr bwMode="auto">
          <a:xfrm>
            <a:off x="2286000" y="1219201"/>
            <a:ext cx="3657600" cy="2212975"/>
          </a:xfrm>
          <a:prstGeom prst="rect">
            <a:avLst/>
          </a:prstGeom>
          <a:noFill/>
          <a:ln w="9525">
            <a:noFill/>
            <a:miter lim="800000"/>
            <a:headEnd/>
            <a:tailEnd/>
          </a:ln>
        </p:spPr>
      </p:pic>
      <p:sp>
        <p:nvSpPr>
          <p:cNvPr id="32774" name="Text Box 12"/>
          <p:cNvSpPr txBox="1">
            <a:spLocks noChangeArrowheads="1"/>
          </p:cNvSpPr>
          <p:nvPr/>
        </p:nvSpPr>
        <p:spPr bwMode="auto">
          <a:xfrm>
            <a:off x="2590800" y="3352801"/>
            <a:ext cx="2971800" cy="396875"/>
          </a:xfrm>
          <a:prstGeom prst="rect">
            <a:avLst/>
          </a:prstGeom>
          <a:noFill/>
          <a:ln w="12700">
            <a:noFill/>
            <a:miter lim="800000"/>
            <a:headEnd type="none" w="sm" len="sm"/>
            <a:tailEnd type="none" w="sm" len="sm"/>
          </a:ln>
        </p:spPr>
        <p:txBody>
          <a:bodyPr>
            <a:spAutoFit/>
          </a:bodyPr>
          <a:lstStyle/>
          <a:p>
            <a:pPr>
              <a:spcBef>
                <a:spcPct val="50000"/>
              </a:spcBef>
            </a:pPr>
            <a:r>
              <a:rPr lang="en-US" sz="2000"/>
              <a:t>Place equipment on stand</a:t>
            </a:r>
          </a:p>
        </p:txBody>
      </p:sp>
      <p:sp>
        <p:nvSpPr>
          <p:cNvPr id="32775" name="Text Box 13"/>
          <p:cNvSpPr txBox="1">
            <a:spLocks noChangeArrowheads="1"/>
          </p:cNvSpPr>
          <p:nvPr/>
        </p:nvSpPr>
        <p:spPr bwMode="auto">
          <a:xfrm>
            <a:off x="6172200" y="3352801"/>
            <a:ext cx="2971800" cy="396875"/>
          </a:xfrm>
          <a:prstGeom prst="rect">
            <a:avLst/>
          </a:prstGeom>
          <a:noFill/>
          <a:ln w="12700">
            <a:noFill/>
            <a:miter lim="800000"/>
            <a:headEnd type="none" w="sm" len="sm"/>
            <a:tailEnd type="none" w="sm" len="sm"/>
          </a:ln>
        </p:spPr>
        <p:txBody>
          <a:bodyPr>
            <a:spAutoFit/>
          </a:bodyPr>
          <a:lstStyle/>
          <a:p>
            <a:pPr>
              <a:spcBef>
                <a:spcPct val="50000"/>
              </a:spcBef>
            </a:pPr>
            <a:r>
              <a:rPr lang="en-US" sz="2000"/>
              <a:t>Lower sash </a:t>
            </a:r>
          </a:p>
        </p:txBody>
      </p:sp>
      <p:sp>
        <p:nvSpPr>
          <p:cNvPr id="32776" name="Text Box 14"/>
          <p:cNvSpPr txBox="1">
            <a:spLocks noChangeArrowheads="1"/>
          </p:cNvSpPr>
          <p:nvPr/>
        </p:nvSpPr>
        <p:spPr bwMode="auto">
          <a:xfrm>
            <a:off x="3048000" y="6461126"/>
            <a:ext cx="6477000" cy="396875"/>
          </a:xfrm>
          <a:prstGeom prst="rect">
            <a:avLst/>
          </a:prstGeom>
          <a:noFill/>
          <a:ln w="12700">
            <a:noFill/>
            <a:miter lim="800000"/>
            <a:headEnd type="none" w="sm" len="sm"/>
            <a:tailEnd type="none" w="sm" len="sm"/>
          </a:ln>
        </p:spPr>
        <p:txBody>
          <a:bodyPr>
            <a:spAutoFit/>
          </a:bodyPr>
          <a:lstStyle/>
          <a:p>
            <a:pPr>
              <a:spcBef>
                <a:spcPct val="50000"/>
              </a:spcBef>
            </a:pPr>
            <a:r>
              <a:rPr lang="en-US" sz="2000"/>
              <a:t>Place contaminant source as far back as possible </a:t>
            </a:r>
          </a:p>
        </p:txBody>
      </p:sp>
    </p:spTree>
    <p:extLst>
      <p:ext uri="{BB962C8B-B14F-4D97-AF65-F5344CB8AC3E}">
        <p14:creationId xmlns:p14="http://schemas.microsoft.com/office/powerpoint/2010/main" val="11028992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Biosafety Cabinets  are not Fume Hoods</a:t>
            </a:r>
          </a:p>
        </p:txBody>
      </p:sp>
      <p:pic>
        <p:nvPicPr>
          <p:cNvPr id="7172" name="Picture 4" descr="http://www.labbulletin.com/custom/dev_images/MSC%20advantage.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57400" y="1668692"/>
            <a:ext cx="7772400" cy="465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549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Building Wide </a:t>
            </a:r>
          </a:p>
        </p:txBody>
      </p:sp>
      <p:sp>
        <p:nvSpPr>
          <p:cNvPr id="2" name="Content Placeholder 1"/>
          <p:cNvSpPr>
            <a:spLocks noGrp="1"/>
          </p:cNvSpPr>
          <p:nvPr>
            <p:ph idx="1"/>
          </p:nvPr>
        </p:nvSpPr>
        <p:spPr>
          <a:xfrm>
            <a:off x="1015340" y="1690688"/>
            <a:ext cx="9551719" cy="4525963"/>
          </a:xfrm>
        </p:spPr>
        <p:txBody>
          <a:bodyPr/>
          <a:lstStyle/>
          <a:p>
            <a:r>
              <a:rPr lang="en-US" dirty="0">
                <a:latin typeface="Times New Roman" panose="02020603050405020304" pitchFamily="18" charset="0"/>
                <a:cs typeface="Times New Roman" panose="02020603050405020304" pitchFamily="18" charset="0"/>
              </a:rPr>
              <a:t>Air flow to the laboratory should be “negative” or </a:t>
            </a:r>
            <a:r>
              <a:rPr lang="en-US" b="1" dirty="0">
                <a:solidFill>
                  <a:srgbClr val="00B0F0"/>
                </a:solidFill>
                <a:latin typeface="Times New Roman" panose="02020603050405020304" pitchFamily="18" charset="0"/>
                <a:cs typeface="Times New Roman" panose="02020603050405020304" pitchFamily="18" charset="0"/>
              </a:rPr>
              <a:t>moving from the hallway into laboratory</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This will help ensure that contaminants remain inside the laboratory.</a:t>
            </a:r>
          </a:p>
          <a:p>
            <a:pPr lvl="1"/>
            <a:r>
              <a:rPr lang="en-US" dirty="0">
                <a:latin typeface="Times New Roman" panose="02020603050405020304" pitchFamily="18" charset="0"/>
                <a:cs typeface="Times New Roman" panose="02020603050405020304" pitchFamily="18" charset="0"/>
              </a:rPr>
              <a:t>May be tested using a thin strip of paper/tissue.</a:t>
            </a:r>
          </a:p>
        </p:txBody>
      </p:sp>
      <p:sp>
        <p:nvSpPr>
          <p:cNvPr id="5" name="Slide Number Placeholder 4"/>
          <p:cNvSpPr>
            <a:spLocks noGrp="1"/>
          </p:cNvSpPr>
          <p:nvPr>
            <p:ph type="sldNum" sz="quarter" idx="12"/>
          </p:nvPr>
        </p:nvSpPr>
        <p:spPr/>
        <p:txBody>
          <a:bodyPr/>
          <a:lstStyle/>
          <a:p>
            <a:fld id="{3E37479E-1FF0-4A14-BB67-7CC5B491F715}" type="slidenum">
              <a:rPr lang="en-US" smtClean="0"/>
              <a:pPr/>
              <a:t>38</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688" y="3737951"/>
            <a:ext cx="3552318" cy="25132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867400" y="3665893"/>
            <a:ext cx="4419600" cy="2585323"/>
          </a:xfrm>
          <a:prstGeom prst="rect">
            <a:avLst/>
          </a:prstGeom>
          <a:noFill/>
          <a:ln w="57150">
            <a:solidFill>
              <a:schemeClr val="accent2"/>
            </a:solidFill>
          </a:ln>
        </p:spPr>
        <p:txBody>
          <a:bodyPr wrap="square" rtlCol="0">
            <a:spAutoFit/>
          </a:bodyPr>
          <a:lstStyle/>
          <a:p>
            <a:r>
              <a:rPr lang="en-US" b="1" dirty="0">
                <a:latin typeface="Calibri" panose="020F0502020204030204" pitchFamily="34" charset="0"/>
              </a:rPr>
              <a:t>Report any HVAC or plumbing issues to EHSRM or Facilities</a:t>
            </a:r>
          </a:p>
          <a:p>
            <a:r>
              <a:rPr lang="en-US" dirty="0">
                <a:latin typeface="Calibri" panose="020F0502020204030204" pitchFamily="34" charset="0"/>
              </a:rPr>
              <a:t>-Strong air flow from ceiling duct or noisy flow.</a:t>
            </a:r>
          </a:p>
          <a:p>
            <a:r>
              <a:rPr lang="en-US" dirty="0">
                <a:latin typeface="Calibri" panose="020F0502020204030204" pitchFamily="34" charset="0"/>
              </a:rPr>
              <a:t>-Uncomfortable temperatures.</a:t>
            </a:r>
          </a:p>
          <a:p>
            <a:r>
              <a:rPr lang="en-US" dirty="0">
                <a:latin typeface="Calibri" panose="020F0502020204030204" pitchFamily="34" charset="0"/>
              </a:rPr>
              <a:t>-Positive flow (into hallways).</a:t>
            </a:r>
          </a:p>
          <a:p>
            <a:r>
              <a:rPr lang="en-US" dirty="0">
                <a:latin typeface="Calibri" panose="020F0502020204030204" pitchFamily="34" charset="0"/>
              </a:rPr>
              <a:t>-Strong chemical odors.</a:t>
            </a:r>
          </a:p>
          <a:p>
            <a:r>
              <a:rPr lang="en-US" dirty="0">
                <a:latin typeface="Calibri" panose="020F0502020204030204" pitchFamily="34" charset="0"/>
              </a:rPr>
              <a:t>-Any odors of natural gas. </a:t>
            </a:r>
          </a:p>
          <a:p>
            <a:r>
              <a:rPr lang="en-US" dirty="0">
                <a:latin typeface="Calibri" panose="020F0502020204030204" pitchFamily="34" charset="0"/>
              </a:rPr>
              <a:t>-Water leaks.</a:t>
            </a:r>
          </a:p>
        </p:txBody>
      </p:sp>
    </p:spTree>
    <p:extLst>
      <p:ext uri="{BB962C8B-B14F-4D97-AF65-F5344CB8AC3E}">
        <p14:creationId xmlns:p14="http://schemas.microsoft.com/office/powerpoint/2010/main" val="1251219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Respirator Purpose</a:t>
            </a:r>
          </a:p>
        </p:txBody>
      </p:sp>
      <p:sp>
        <p:nvSpPr>
          <p:cNvPr id="9219" name="Content Placeholder 2"/>
          <p:cNvSpPr>
            <a:spLocks noGrp="1"/>
          </p:cNvSpPr>
          <p:nvPr>
            <p:ph idx="1"/>
          </p:nvPr>
        </p:nvSpPr>
        <p:spPr>
          <a:xfrm>
            <a:off x="838201" y="1825625"/>
            <a:ext cx="6434138" cy="4351338"/>
          </a:xfrm>
        </p:spPr>
        <p:txBody>
          <a:bodyPr/>
          <a:lstStyle/>
          <a:p>
            <a:r>
              <a:rPr lang="en-US" altLang="en-US" dirty="0"/>
              <a:t>A respirator protects the user from harmful inhalation of toxic atmosphere hazards such as:</a:t>
            </a:r>
          </a:p>
          <a:p>
            <a:pPr lvl="1">
              <a:buFont typeface="Wingdings" panose="05000000000000000000" pitchFamily="2" charset="2"/>
              <a:buNone/>
            </a:pPr>
            <a:r>
              <a:rPr lang="en-US" altLang="en-US" dirty="0"/>
              <a:t>	Dusts, fogs, fumes, mists, gases, smokes, sprays, fibers or vapors</a:t>
            </a:r>
          </a:p>
          <a:p>
            <a:r>
              <a:rPr lang="en-US" altLang="en-US" dirty="0"/>
              <a:t>The primary objective shall be to prevent contamination from toxic vapors</a:t>
            </a:r>
          </a:p>
        </p:txBody>
      </p:sp>
      <p:sp>
        <p:nvSpPr>
          <p:cNvPr id="2" name="AutoShape 2" descr="Image result for respirator"/>
          <p:cNvSpPr>
            <a:spLocks noChangeAspect="1" noChangeArrowheads="1"/>
          </p:cNvSpPr>
          <p:nvPr/>
        </p:nvSpPr>
        <p:spPr bwMode="auto">
          <a:xfrm>
            <a:off x="155575" y="-1531938"/>
            <a:ext cx="3190875" cy="3190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188" y="1690688"/>
            <a:ext cx="3238500" cy="3238500"/>
          </a:xfrm>
          <a:prstGeom prst="rect">
            <a:avLst/>
          </a:prstGeom>
        </p:spPr>
      </p:pic>
    </p:spTree>
    <p:extLst>
      <p:ext uri="{BB962C8B-B14F-4D97-AF65-F5344CB8AC3E}">
        <p14:creationId xmlns:p14="http://schemas.microsoft.com/office/powerpoint/2010/main" val="164311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Background</a:t>
            </a:r>
          </a:p>
        </p:txBody>
      </p:sp>
      <p:sp>
        <p:nvSpPr>
          <p:cNvPr id="3" name="Text Placeholder 2"/>
          <p:cNvSpPr>
            <a:spLocks noGrp="1"/>
          </p:cNvSpPr>
          <p:nvPr>
            <p:ph type="body" idx="1"/>
          </p:nvPr>
        </p:nvSpPr>
        <p:spPr/>
        <p:txBody>
          <a:bodyPr/>
          <a:lstStyle/>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Major types of respirators</a:t>
            </a:r>
          </a:p>
        </p:txBody>
      </p:sp>
      <p:sp>
        <p:nvSpPr>
          <p:cNvPr id="11267" name="Content Placeholder 2"/>
          <p:cNvSpPr>
            <a:spLocks noGrp="1"/>
          </p:cNvSpPr>
          <p:nvPr>
            <p:ph idx="1"/>
          </p:nvPr>
        </p:nvSpPr>
        <p:spPr/>
        <p:txBody>
          <a:bodyPr/>
          <a:lstStyle/>
          <a:p>
            <a:pPr>
              <a:buFont typeface="Wingdings" panose="05000000000000000000" pitchFamily="2" charset="2"/>
              <a:buNone/>
            </a:pPr>
            <a:r>
              <a:rPr lang="en-US" altLang="en-US"/>
              <a:t>Two Types:</a:t>
            </a:r>
          </a:p>
          <a:p>
            <a:pPr>
              <a:lnSpc>
                <a:spcPct val="150000"/>
              </a:lnSpc>
            </a:pPr>
            <a:r>
              <a:rPr lang="en-US" altLang="en-US"/>
              <a:t>Air Purifying</a:t>
            </a:r>
          </a:p>
          <a:p>
            <a:pPr>
              <a:lnSpc>
                <a:spcPct val="150000"/>
              </a:lnSpc>
            </a:pPr>
            <a:r>
              <a:rPr lang="en-US" altLang="en-US"/>
              <a:t>Atmosphere supplying respirators</a:t>
            </a:r>
          </a:p>
          <a:p>
            <a:pPr>
              <a:lnSpc>
                <a:spcPct val="150000"/>
              </a:lnSpc>
            </a:pPr>
            <a:r>
              <a:rPr lang="en-US" altLang="en-US"/>
              <a:t>Must be approved by NIOSH</a:t>
            </a:r>
          </a:p>
          <a:p>
            <a:pPr>
              <a:lnSpc>
                <a:spcPct val="150000"/>
              </a:lnSpc>
            </a:pPr>
            <a:r>
              <a:rPr lang="en-US" altLang="en-US"/>
              <a:t>Medical evaluation required</a:t>
            </a:r>
          </a:p>
          <a:p>
            <a:pPr lvl="1"/>
            <a:endParaRPr lang="en-US" altLang="en-US"/>
          </a:p>
          <a:p>
            <a:pPr>
              <a:buFont typeface="Wingdings" panose="05000000000000000000" pitchFamily="2" charset="2"/>
              <a:buNone/>
            </a:pPr>
            <a:endParaRPr lang="en-US" altLang="en-US"/>
          </a:p>
          <a:p>
            <a:endParaRPr lang="en-US" altLang="en-US"/>
          </a:p>
        </p:txBody>
      </p:sp>
    </p:spTree>
    <p:extLst>
      <p:ext uri="{BB962C8B-B14F-4D97-AF65-F5344CB8AC3E}">
        <p14:creationId xmlns:p14="http://schemas.microsoft.com/office/powerpoint/2010/main" val="4037097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86000" y="533400"/>
            <a:ext cx="8229600" cy="1143000"/>
          </a:xfrm>
        </p:spPr>
        <p:txBody>
          <a:bodyPr/>
          <a:lstStyle/>
          <a:p>
            <a:r>
              <a:rPr lang="en-US" altLang="en-US"/>
              <a:t>Air Purifying </a:t>
            </a:r>
          </a:p>
        </p:txBody>
      </p:sp>
      <p:pic>
        <p:nvPicPr>
          <p:cNvPr id="317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65401" y="1990725"/>
            <a:ext cx="1419225" cy="1866900"/>
          </a:xfrm>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675" y="1998664"/>
            <a:ext cx="1500188"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401" y="2057400"/>
            <a:ext cx="14192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27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962400"/>
            <a:ext cx="16764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27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4038600"/>
            <a:ext cx="16319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 name="TextBox 8"/>
          <p:cNvSpPr txBox="1">
            <a:spLocks noChangeArrowheads="1"/>
          </p:cNvSpPr>
          <p:nvPr/>
        </p:nvSpPr>
        <p:spPr bwMode="auto">
          <a:xfrm>
            <a:off x="1697038" y="2057400"/>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Dust Mask</a:t>
            </a:r>
          </a:p>
        </p:txBody>
      </p:sp>
      <p:sp>
        <p:nvSpPr>
          <p:cNvPr id="10" name="TextBox 9"/>
          <p:cNvSpPr txBox="1">
            <a:spLocks noChangeArrowheads="1"/>
          </p:cNvSpPr>
          <p:nvPr/>
        </p:nvSpPr>
        <p:spPr bwMode="auto">
          <a:xfrm>
            <a:off x="4135438" y="1981200"/>
            <a:ext cx="121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Half Mask</a:t>
            </a:r>
          </a:p>
        </p:txBody>
      </p:sp>
      <p:sp>
        <p:nvSpPr>
          <p:cNvPr id="11" name="TextBox 10"/>
          <p:cNvSpPr txBox="1">
            <a:spLocks noChangeArrowheads="1"/>
          </p:cNvSpPr>
          <p:nvPr/>
        </p:nvSpPr>
        <p:spPr bwMode="auto">
          <a:xfrm>
            <a:off x="7553326" y="19812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Full Face</a:t>
            </a:r>
          </a:p>
        </p:txBody>
      </p:sp>
      <p:sp>
        <p:nvSpPr>
          <p:cNvPr id="12" name="TextBox 11"/>
          <p:cNvSpPr txBox="1">
            <a:spLocks noChangeArrowheads="1"/>
          </p:cNvSpPr>
          <p:nvPr/>
        </p:nvSpPr>
        <p:spPr bwMode="auto">
          <a:xfrm>
            <a:off x="5451476" y="44196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Hood Powered</a:t>
            </a:r>
          </a:p>
        </p:txBody>
      </p:sp>
      <p:sp>
        <p:nvSpPr>
          <p:cNvPr id="13" name="TextBox 12"/>
          <p:cNvSpPr txBox="1">
            <a:spLocks noChangeArrowheads="1"/>
          </p:cNvSpPr>
          <p:nvPr/>
        </p:nvSpPr>
        <p:spPr bwMode="auto">
          <a:xfrm>
            <a:off x="2316164" y="4459288"/>
            <a:ext cx="1570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Loose Fitting </a:t>
            </a:r>
          </a:p>
          <a:p>
            <a:pPr>
              <a:spcBef>
                <a:spcPct val="0"/>
              </a:spcBef>
              <a:buClrTx/>
              <a:buSzTx/>
              <a:buFontTx/>
              <a:buNone/>
            </a:pPr>
            <a:r>
              <a:rPr lang="en-US" altLang="en-US" sz="1800"/>
              <a:t>Powered</a:t>
            </a:r>
          </a:p>
        </p:txBody>
      </p:sp>
    </p:spTree>
    <p:extLst>
      <p:ext uri="{BB962C8B-B14F-4D97-AF65-F5344CB8AC3E}">
        <p14:creationId xmlns:p14="http://schemas.microsoft.com/office/powerpoint/2010/main" val="3889407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1746"/>
                                        </p:tgtEl>
                                        <p:attrNameLst>
                                          <p:attrName>style.visibility</p:attrName>
                                        </p:attrNameLst>
                                      </p:cBhvr>
                                      <p:to>
                                        <p:strVal val="visible"/>
                                      </p:to>
                                    </p:set>
                                    <p:animEffect transition="in" filter="wipe(down)">
                                      <p:cBhvr>
                                        <p:cTn id="10" dur="500"/>
                                        <p:tgtEl>
                                          <p:spTgt spid="317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31747"/>
                                        </p:tgtEl>
                                        <p:attrNameLst>
                                          <p:attrName>style.visibility</p:attrName>
                                        </p:attrNameLst>
                                      </p:cBhvr>
                                      <p:to>
                                        <p:strVal val="visible"/>
                                      </p:to>
                                    </p:set>
                                    <p:animEffect transition="in" filter="wipe(down)">
                                      <p:cBhvr>
                                        <p:cTn id="16" dur="500"/>
                                        <p:tgtEl>
                                          <p:spTgt spid="3174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31748"/>
                                        </p:tgtEl>
                                        <p:attrNameLst>
                                          <p:attrName>style.visibility</p:attrName>
                                        </p:attrNameLst>
                                      </p:cBhvr>
                                      <p:to>
                                        <p:strVal val="visible"/>
                                      </p:to>
                                    </p:set>
                                    <p:animEffect transition="in" filter="wipe(down)">
                                      <p:cBhvr>
                                        <p:cTn id="22" dur="500"/>
                                        <p:tgtEl>
                                          <p:spTgt spid="3174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32770"/>
                                        </p:tgtEl>
                                        <p:attrNameLst>
                                          <p:attrName>style.visibility</p:attrName>
                                        </p:attrNameLst>
                                      </p:cBhvr>
                                      <p:to>
                                        <p:strVal val="visible"/>
                                      </p:to>
                                    </p:set>
                                    <p:animEffect transition="in" filter="wipe(down)">
                                      <p:cBhvr>
                                        <p:cTn id="28" dur="500"/>
                                        <p:tgtEl>
                                          <p:spTgt spid="3277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32771"/>
                                        </p:tgtEl>
                                        <p:attrNameLst>
                                          <p:attrName>style.visibility</p:attrName>
                                        </p:attrNameLst>
                                      </p:cBhvr>
                                      <p:to>
                                        <p:strVal val="visible"/>
                                      </p:to>
                                    </p:set>
                                    <p:animEffect transition="in" filter="wipe(down)">
                                      <p:cBhvr>
                                        <p:cTn id="34"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t>Atmosphere Supplying</a:t>
            </a:r>
          </a:p>
        </p:txBody>
      </p:sp>
      <p:pic>
        <p:nvPicPr>
          <p:cNvPr id="348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87563" y="1981200"/>
            <a:ext cx="2673350" cy="3352800"/>
          </a:xfrm>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1946275"/>
            <a:ext cx="27336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1905000"/>
            <a:ext cx="27527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8" name="TextBox 7"/>
          <p:cNvSpPr txBox="1">
            <a:spLocks noChangeArrowheads="1"/>
          </p:cNvSpPr>
          <p:nvPr/>
        </p:nvSpPr>
        <p:spPr bwMode="auto">
          <a:xfrm>
            <a:off x="2057401" y="533400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Supplied Air Respirator</a:t>
            </a:r>
          </a:p>
        </p:txBody>
      </p:sp>
      <p:sp>
        <p:nvSpPr>
          <p:cNvPr id="9" name="TextBox 8"/>
          <p:cNvSpPr txBox="1">
            <a:spLocks noChangeArrowheads="1"/>
          </p:cNvSpPr>
          <p:nvPr/>
        </p:nvSpPr>
        <p:spPr bwMode="auto">
          <a:xfrm>
            <a:off x="4999038" y="5334001"/>
            <a:ext cx="203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Abrasive Blasting </a:t>
            </a:r>
          </a:p>
          <a:p>
            <a:pPr>
              <a:spcBef>
                <a:spcPct val="0"/>
              </a:spcBef>
              <a:buClrTx/>
              <a:buSzTx/>
              <a:buFontTx/>
              <a:buNone/>
            </a:pPr>
            <a:r>
              <a:rPr lang="en-US" altLang="en-US" sz="1800"/>
              <a:t>Continuous flow</a:t>
            </a:r>
          </a:p>
        </p:txBody>
      </p:sp>
      <p:sp>
        <p:nvSpPr>
          <p:cNvPr id="10" name="TextBox 9"/>
          <p:cNvSpPr txBox="1">
            <a:spLocks noChangeArrowheads="1"/>
          </p:cNvSpPr>
          <p:nvPr/>
        </p:nvSpPr>
        <p:spPr bwMode="auto">
          <a:xfrm>
            <a:off x="7924800" y="5334001"/>
            <a:ext cx="2274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eaLnBrk="0" hangingPunct="0">
              <a:spcBef>
                <a:spcPct val="20000"/>
              </a:spcBef>
              <a:buClr>
                <a:schemeClr val="tx1"/>
              </a:buClr>
              <a:buSzPct val="150000"/>
              <a:buChar char="•"/>
              <a:defRPr sz="2200">
                <a:solidFill>
                  <a:schemeClr val="tx1"/>
                </a:solidFill>
                <a:latin typeface="Arial" panose="020B0604020202020204" pitchFamily="34" charset="0"/>
              </a:defRPr>
            </a:lvl3pPr>
            <a:lvl4pPr marL="1600200" indent="-228600" eaLnBrk="0" hangingPunct="0">
              <a:spcBef>
                <a:spcPct val="20000"/>
              </a:spcBef>
              <a:buClr>
                <a:schemeClr val="tx2"/>
              </a:buClr>
              <a:buSzPct val="150000"/>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Self Contained </a:t>
            </a:r>
          </a:p>
          <a:p>
            <a:pPr>
              <a:spcBef>
                <a:spcPct val="0"/>
              </a:spcBef>
              <a:buClrTx/>
              <a:buSzTx/>
              <a:buFontTx/>
              <a:buNone/>
            </a:pPr>
            <a:r>
              <a:rPr lang="en-US" altLang="en-US" sz="1800"/>
              <a:t>Breathing Apparatus</a:t>
            </a:r>
          </a:p>
          <a:p>
            <a:pPr>
              <a:spcBef>
                <a:spcPct val="0"/>
              </a:spcBef>
              <a:buClrTx/>
              <a:buSzTx/>
              <a:buFontTx/>
              <a:buNone/>
            </a:pPr>
            <a:r>
              <a:rPr lang="en-US" altLang="en-US" sz="1800"/>
              <a:t>(SCBA)</a:t>
            </a:r>
          </a:p>
        </p:txBody>
      </p:sp>
    </p:spTree>
    <p:extLst>
      <p:ext uri="{BB962C8B-B14F-4D97-AF65-F5344CB8AC3E}">
        <p14:creationId xmlns:p14="http://schemas.microsoft.com/office/powerpoint/2010/main" val="3912939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down)">
                                      <p:cBhvr>
                                        <p:cTn id="7" dur="500"/>
                                        <p:tgtEl>
                                          <p:spTgt spid="348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34819"/>
                                        </p:tgtEl>
                                        <p:attrNameLst>
                                          <p:attrName>style.visibility</p:attrName>
                                        </p:attrNameLst>
                                      </p:cBhvr>
                                      <p:to>
                                        <p:strVal val="visible"/>
                                      </p:to>
                                    </p:set>
                                    <p:animEffect transition="in" filter="wipe(down)">
                                      <p:cBhvr>
                                        <p:cTn id="16" dur="500"/>
                                        <p:tgtEl>
                                          <p:spTgt spid="34819"/>
                                        </p:tgtEl>
                                      </p:cBhvr>
                                    </p:animEffect>
                                  </p:childTnLst>
                                </p:cTn>
                              </p:par>
                              <p:par>
                                <p:cTn id="17" presetID="22" presetClass="entr" presetSubtype="4" fill="hold" nodeType="withEffect">
                                  <p:stCondLst>
                                    <p:cond delay="0"/>
                                  </p:stCondLst>
                                  <p:childTnLst>
                                    <p:set>
                                      <p:cBhvr>
                                        <p:cTn id="18" dur="1" fill="hold">
                                          <p:stCondLst>
                                            <p:cond delay="0"/>
                                          </p:stCondLst>
                                        </p:cTn>
                                        <p:tgtEl>
                                          <p:spTgt spid="34820"/>
                                        </p:tgtEl>
                                        <p:attrNameLst>
                                          <p:attrName>style.visibility</p:attrName>
                                        </p:attrNameLst>
                                      </p:cBhvr>
                                      <p:to>
                                        <p:strVal val="visible"/>
                                      </p:to>
                                    </p:set>
                                    <p:animEffect transition="in" filter="wipe(down)">
                                      <p:cBhvr>
                                        <p:cTn id="19" dur="500"/>
                                        <p:tgtEl>
                                          <p:spTgt spid="348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33600" y="457200"/>
            <a:ext cx="7696200" cy="1143000"/>
          </a:xfrm>
        </p:spPr>
        <p:txBody>
          <a:bodyPr/>
          <a:lstStyle/>
          <a:p>
            <a:pPr eaLnBrk="1" hangingPunct="1"/>
            <a:r>
              <a:rPr lang="en-US" altLang="en-US"/>
              <a:t>Requirements: Fit Tested</a:t>
            </a:r>
          </a:p>
        </p:txBody>
      </p:sp>
      <p:sp>
        <p:nvSpPr>
          <p:cNvPr id="20483" name="Content Placeholder 2"/>
          <p:cNvSpPr>
            <a:spLocks noGrp="1"/>
          </p:cNvSpPr>
          <p:nvPr>
            <p:ph idx="1"/>
          </p:nvPr>
        </p:nvSpPr>
        <p:spPr>
          <a:xfrm>
            <a:off x="1828800" y="1676400"/>
            <a:ext cx="8610600" cy="4038600"/>
          </a:xfrm>
        </p:spPr>
        <p:txBody>
          <a:bodyPr/>
          <a:lstStyle/>
          <a:p>
            <a:pPr eaLnBrk="1" hangingPunct="1">
              <a:lnSpc>
                <a:spcPct val="150000"/>
              </a:lnSpc>
            </a:pPr>
            <a:r>
              <a:rPr lang="en-US" altLang="en-US"/>
              <a:t>Must be Fit Tested with same brand, model and size that will be used</a:t>
            </a:r>
          </a:p>
          <a:p>
            <a:pPr eaLnBrk="1" hangingPunct="1">
              <a:lnSpc>
                <a:spcPct val="150000"/>
              </a:lnSpc>
            </a:pPr>
            <a:r>
              <a:rPr lang="en-US" altLang="en-US"/>
              <a:t>Tested before first use</a:t>
            </a:r>
          </a:p>
          <a:p>
            <a:pPr eaLnBrk="1" hangingPunct="1">
              <a:lnSpc>
                <a:spcPct val="150000"/>
              </a:lnSpc>
            </a:pPr>
            <a:r>
              <a:rPr lang="en-US" altLang="en-US"/>
              <a:t>Note: Facial hair may not be permitted if employee will use a respirator that requires tight seal </a:t>
            </a:r>
          </a:p>
          <a:p>
            <a:pPr eaLnBrk="1" hangingPunct="1">
              <a:lnSpc>
                <a:spcPct val="150000"/>
              </a:lnSpc>
            </a:pPr>
            <a:endParaRPr lang="en-US" altLang="en-US"/>
          </a:p>
          <a:p>
            <a:pPr eaLnBrk="1" hangingPunct="1">
              <a:lnSpc>
                <a:spcPct val="150000"/>
              </a:lnSpc>
            </a:pPr>
            <a:endParaRPr lang="en-US" altLang="en-US"/>
          </a:p>
          <a:p>
            <a:pPr lvl="1" eaLnBrk="1" hangingPunct="1">
              <a:lnSpc>
                <a:spcPct val="150000"/>
              </a:lnSpc>
            </a:pPr>
            <a:endParaRPr lang="en-US" altLang="en-US" sz="2300"/>
          </a:p>
          <a:p>
            <a:pPr eaLnBrk="1" hangingPunct="1"/>
            <a:endParaRPr lang="en-US" altLang="en-US"/>
          </a:p>
        </p:txBody>
      </p:sp>
    </p:spTree>
    <p:extLst>
      <p:ext uri="{BB962C8B-B14F-4D97-AF65-F5344CB8AC3E}">
        <p14:creationId xmlns:p14="http://schemas.microsoft.com/office/powerpoint/2010/main" val="3038654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Absorption </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5974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7658" y="365125"/>
            <a:ext cx="10169398" cy="6490182"/>
          </a:xfrm>
        </p:spPr>
      </p:pic>
      <p:sp>
        <p:nvSpPr>
          <p:cNvPr id="4" name="Slide Number Placeholder 3"/>
          <p:cNvSpPr>
            <a:spLocks noGrp="1"/>
          </p:cNvSpPr>
          <p:nvPr>
            <p:ph type="sldNum" sz="quarter" idx="12"/>
          </p:nvPr>
        </p:nvSpPr>
        <p:spPr/>
        <p:txBody>
          <a:bodyPr/>
          <a:lstStyle/>
          <a:p>
            <a:fld id="{4BD0CA51-8A1D-4071-A62A-61B968C41832}" type="slidenum">
              <a:rPr lang="en-US" smtClean="0"/>
              <a:t>45</a:t>
            </a:fld>
            <a:endParaRPr lang="en-US"/>
          </a:p>
        </p:txBody>
      </p:sp>
      <p:pic>
        <p:nvPicPr>
          <p:cNvPr id="6" name="Picture 4" descr="http://www.bjpenn.com/wp-content/uploads/2013/11/Alvarez-Eye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976" y="4429734"/>
            <a:ext cx="2782888" cy="1926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rneal_scarr.jpg (25609 bytes)"/>
          <p:cNvPicPr>
            <a:picLocks noChangeAspect="1" noChangeArrowheads="1"/>
          </p:cNvPicPr>
          <p:nvPr/>
        </p:nvPicPr>
        <p:blipFill>
          <a:blip r:embed="rId4" cstate="print"/>
          <a:srcRect/>
          <a:stretch>
            <a:fillRect/>
          </a:stretch>
        </p:blipFill>
        <p:spPr bwMode="auto">
          <a:xfrm>
            <a:off x="4980131" y="4429734"/>
            <a:ext cx="3256385" cy="1926616"/>
          </a:xfrm>
          <a:prstGeom prst="rect">
            <a:avLst/>
          </a:prstGeom>
          <a:noFill/>
          <a:ln w="9525">
            <a:noFill/>
            <a:miter lim="800000"/>
            <a:headEnd/>
            <a:tailEnd/>
          </a:ln>
        </p:spPr>
      </p:pic>
    </p:spTree>
    <p:extLst>
      <p:ext uri="{BB962C8B-B14F-4D97-AF65-F5344CB8AC3E}">
        <p14:creationId xmlns:p14="http://schemas.microsoft.com/office/powerpoint/2010/main" val="3929025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p:cNvPicPr>
            <a:picLocks noChangeAspect="1"/>
          </p:cNvPicPr>
          <p:nvPr/>
        </p:nvPicPr>
        <p:blipFill>
          <a:blip r:embed="rId2">
            <a:extLst>
              <a:ext uri="{28A0092B-C50C-407E-A947-70E740481C1C}">
                <a14:useLocalDpi xmlns:a14="http://schemas.microsoft.com/office/drawing/2010/main" val="0"/>
              </a:ext>
            </a:extLst>
          </a:blip>
          <a:srcRect b="14674"/>
          <a:stretch>
            <a:fillRect/>
          </a:stretch>
        </p:blipFill>
        <p:spPr bwMode="auto">
          <a:xfrm>
            <a:off x="1704975" y="3606801"/>
            <a:ext cx="38608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4400" b="1" dirty="0">
                <a:solidFill>
                  <a:schemeClr val="tx1">
                    <a:lumMod val="75000"/>
                    <a:lumOff val="25000"/>
                  </a:schemeClr>
                </a:solidFill>
                <a:effectLst>
                  <a:outerShdw blurRad="38100" dist="38100" dir="2700000" algn="tl">
                    <a:srgbClr val="000000">
                      <a:alpha val="43137"/>
                    </a:srgbClr>
                  </a:outerShdw>
                </a:effectLst>
              </a:rPr>
              <a:t> </a:t>
            </a:r>
            <a:r>
              <a:rPr lang="en-US" sz="3200" b="1" dirty="0">
                <a:solidFill>
                  <a:schemeClr val="tx1">
                    <a:lumMod val="75000"/>
                    <a:lumOff val="25000"/>
                  </a:schemeClr>
                </a:solidFill>
              </a:rPr>
              <a:t>Absorption</a:t>
            </a:r>
            <a:r>
              <a:rPr lang="en-US" sz="4400" b="1" dirty="0">
                <a:solidFill>
                  <a:schemeClr val="tx1">
                    <a:lumMod val="75000"/>
                    <a:lumOff val="25000"/>
                  </a:schemeClr>
                </a:solidFill>
                <a:effectLst>
                  <a:outerShdw blurRad="38100" dist="38100" dir="2700000" algn="tl">
                    <a:srgbClr val="000000">
                      <a:alpha val="43137"/>
                    </a:srgbClr>
                  </a:outerShdw>
                </a:effectLst>
              </a:rPr>
              <a:t> </a:t>
            </a:r>
          </a:p>
        </p:txBody>
      </p:sp>
      <p:sp>
        <p:nvSpPr>
          <p:cNvPr id="64516" name="Content Placeholder 2"/>
          <p:cNvSpPr>
            <a:spLocks noGrp="1"/>
          </p:cNvSpPr>
          <p:nvPr>
            <p:ph idx="1"/>
          </p:nvPr>
        </p:nvSpPr>
        <p:spPr>
          <a:xfrm>
            <a:off x="1787525" y="1600200"/>
            <a:ext cx="8001000" cy="4876800"/>
          </a:xfrm>
        </p:spPr>
        <p:txBody>
          <a:bodyPr/>
          <a:lstStyle/>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Caused  by direct skin or eye contact.</a:t>
            </a:r>
          </a:p>
          <a:p>
            <a:pPr lvl="1" eaLnBrk="1" hangingPunct="1"/>
            <a:r>
              <a:rPr lang="en-US" altLang="en-US"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Solution</a:t>
            </a:r>
            <a:r>
              <a:rPr lang="en-US" altLang="en-US">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 Wear gloves and protective clothing.  Immediately rinse off any splashed chemicals or dust residue.</a:t>
            </a:r>
          </a:p>
        </p:txBody>
      </p:sp>
      <p:sp>
        <p:nvSpPr>
          <p:cNvPr id="4" name="Slide Number Placeholder 3"/>
          <p:cNvSpPr>
            <a:spLocks noGrp="1"/>
          </p:cNvSpPr>
          <p:nvPr>
            <p:ph type="sldNum" sz="quarter" idx="10"/>
          </p:nvPr>
        </p:nvSpPr>
        <p:spPr>
          <a:xfrm rot="16200000">
            <a:off x="9075738" y="1646238"/>
            <a:ext cx="2438400" cy="365125"/>
          </a:xfrm>
          <a:prstGeom prst="rect">
            <a:avLst/>
          </a:prstGeom>
          <a:ln w="9525">
            <a:noFill/>
          </a:ln>
        </p:spPr>
        <p:txBody>
          <a:bodyPr vert="horz" lIns="91440" tIns="45720" rIns="91440" bIns="45720" rtlCol="0" anchor="ctr"/>
          <a:lstStyle/>
          <a:p>
            <a:pPr algn="l">
              <a:defRPr/>
            </a:pPr>
            <a:fld id="{5142A7CD-3B8D-4897-BB2F-DF7B05617697}" type="slidenum">
              <a:rPr lang="en-US">
                <a:solidFill>
                  <a:schemeClr val="bg2"/>
                </a:solidFill>
                <a:latin typeface="Arial" charset="0"/>
              </a:rPr>
              <a:pPr algn="l">
                <a:defRPr/>
              </a:pPr>
              <a:t>46</a:t>
            </a:fld>
            <a:endParaRPr lang="en-US" dirty="0">
              <a:solidFill>
                <a:schemeClr val="bg2"/>
              </a:solidFill>
              <a:latin typeface="Arial" charset="0"/>
            </a:endParaRPr>
          </a:p>
        </p:txBody>
      </p:sp>
      <p:pic>
        <p:nvPicPr>
          <p:cNvPr id="645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3132138"/>
            <a:ext cx="40941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Box 6"/>
          <p:cNvSpPr txBox="1">
            <a:spLocks noChangeArrowheads="1"/>
          </p:cNvSpPr>
          <p:nvPr/>
        </p:nvSpPr>
        <p:spPr bwMode="auto">
          <a:xfrm>
            <a:off x="1752600" y="3132139"/>
            <a:ext cx="1447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300">
                <a:latin typeface="Times New Roman" panose="02020603050405020304" pitchFamily="18" charset="0"/>
              </a:rPr>
              <a:t>The Eye</a:t>
            </a:r>
          </a:p>
        </p:txBody>
      </p:sp>
      <p:cxnSp>
        <p:nvCxnSpPr>
          <p:cNvPr id="8" name="Straight Connector 7"/>
          <p:cNvCxnSpPr/>
          <p:nvPr/>
        </p:nvCxnSpPr>
        <p:spPr>
          <a:xfrm flipH="1">
            <a:off x="1752600" y="1295400"/>
            <a:ext cx="80772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87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Protecting Yourself from Absorption Exposure </a:t>
            </a:r>
          </a:p>
        </p:txBody>
      </p:sp>
      <p:sp>
        <p:nvSpPr>
          <p:cNvPr id="3" name="Content Placeholder 2"/>
          <p:cNvSpPr>
            <a:spLocks noGrp="1"/>
          </p:cNvSpPr>
          <p:nvPr>
            <p:ph idx="1"/>
          </p:nvPr>
        </p:nvSpPr>
        <p:spPr>
          <a:xfrm>
            <a:off x="838200" y="1825625"/>
            <a:ext cx="4538133" cy="4351338"/>
          </a:xfrm>
        </p:spPr>
        <p:txBody>
          <a:bodyPr/>
          <a:lstStyle/>
          <a:p>
            <a:r>
              <a:rPr lang="en-US" dirty="0">
                <a:latin typeface="Times New Roman" panose="02020603050405020304" pitchFamily="18" charset="0"/>
                <a:cs typeface="Times New Roman" panose="02020603050405020304" pitchFamily="18" charset="0"/>
              </a:rPr>
              <a:t>Cover exposed skin</a:t>
            </a:r>
          </a:p>
          <a:p>
            <a:r>
              <a:rPr lang="en-US" dirty="0">
                <a:latin typeface="Times New Roman" panose="02020603050405020304" pitchFamily="18" charset="0"/>
                <a:cs typeface="Times New Roman" panose="02020603050405020304" pitchFamily="18" charset="0"/>
              </a:rPr>
              <a:t>Eye protection </a:t>
            </a:r>
          </a:p>
          <a:p>
            <a:r>
              <a:rPr lang="en-US" dirty="0">
                <a:latin typeface="Times New Roman" panose="02020603050405020304" pitchFamily="18" charset="0"/>
                <a:cs typeface="Times New Roman" panose="02020603050405020304" pitchFamily="18" charset="0"/>
              </a:rPr>
              <a:t>Goggles for splash hazards</a:t>
            </a:r>
          </a:p>
          <a:p>
            <a:r>
              <a:rPr lang="en-US" dirty="0">
                <a:latin typeface="Times New Roman" panose="02020603050405020304" pitchFamily="18" charset="0"/>
                <a:cs typeface="Times New Roman" panose="02020603050405020304" pitchFamily="18" charset="0"/>
              </a:rPr>
              <a:t>Gloves </a:t>
            </a:r>
          </a:p>
          <a:p>
            <a:r>
              <a:rPr lang="en-US" dirty="0">
                <a:latin typeface="Times New Roman" panose="02020603050405020304" pitchFamily="18" charset="0"/>
                <a:cs typeface="Times New Roman" panose="02020603050405020304" pitchFamily="18" charset="0"/>
              </a:rPr>
              <a:t>Masks</a:t>
            </a:r>
          </a:p>
        </p:txBody>
      </p:sp>
      <p:sp>
        <p:nvSpPr>
          <p:cNvPr id="4" name="Slide Number Placeholder 3"/>
          <p:cNvSpPr>
            <a:spLocks noGrp="1"/>
          </p:cNvSpPr>
          <p:nvPr>
            <p:ph type="sldNum" sz="quarter" idx="12"/>
          </p:nvPr>
        </p:nvSpPr>
        <p:spPr/>
        <p:txBody>
          <a:bodyPr/>
          <a:lstStyle/>
          <a:p>
            <a:fld id="{4BD0CA51-8A1D-4071-A62A-61B968C41832}" type="slidenum">
              <a:rPr lang="en-US" smtClean="0"/>
              <a:t>47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675" y="1409436"/>
            <a:ext cx="2591858" cy="2591858"/>
          </a:xfrm>
          <a:prstGeom prst="rect">
            <a:avLst/>
          </a:prstGeom>
        </p:spPr>
      </p:pic>
      <p:pic>
        <p:nvPicPr>
          <p:cNvPr id="6" name="Picture 21" descr="northparticulaterespirators"/>
          <p:cNvPicPr>
            <a:picLocks noChangeAspect="1" noChangeArrowheads="1"/>
          </p:cNvPicPr>
          <p:nvPr/>
        </p:nvPicPr>
        <p:blipFill>
          <a:blip r:embed="rId4" cstate="print"/>
          <a:srcRect/>
          <a:stretch>
            <a:fillRect/>
          </a:stretch>
        </p:blipFill>
        <p:spPr bwMode="auto">
          <a:xfrm>
            <a:off x="6209770" y="1989667"/>
            <a:ext cx="1671638" cy="2171700"/>
          </a:xfrm>
          <a:prstGeom prst="rect">
            <a:avLst/>
          </a:prstGeom>
          <a:noFill/>
          <a:ln w="9525">
            <a:noFill/>
            <a:miter lim="800000"/>
            <a:headEnd/>
            <a:tailEnd/>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5965" y="3699933"/>
            <a:ext cx="2305579" cy="2305579"/>
          </a:xfrm>
          <a:prstGeom prst="rect">
            <a:avLst/>
          </a:prstGeom>
        </p:spPr>
      </p:pic>
      <p:graphicFrame>
        <p:nvGraphicFramePr>
          <p:cNvPr id="9" name="Object 5"/>
          <p:cNvGraphicFramePr>
            <a:graphicFrameLocks noChangeAspect="1"/>
          </p:cNvGraphicFramePr>
          <p:nvPr>
            <p:extLst/>
          </p:nvPr>
        </p:nvGraphicFramePr>
        <p:xfrm>
          <a:off x="5429334" y="4736836"/>
          <a:ext cx="1797938" cy="1348845"/>
        </p:xfrm>
        <a:graphic>
          <a:graphicData uri="http://schemas.openxmlformats.org/presentationml/2006/ole">
            <mc:AlternateContent xmlns:mc="http://schemas.openxmlformats.org/markup-compatibility/2006">
              <mc:Choice xmlns:v="urn:schemas-microsoft-com:vml" Requires="v">
                <p:oleObj spid="_x0000_s3093" name="Photo Editor Photo" r:id="rId6" imgW="19504762" imgH="14628571" progId="">
                  <p:embed/>
                </p:oleObj>
              </mc:Choice>
              <mc:Fallback>
                <p:oleObj name="Photo Editor Photo" r:id="rId6" imgW="19504762" imgH="14628571"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334" y="4736836"/>
                        <a:ext cx="1797938" cy="1348845"/>
                      </a:xfrm>
                      <a:prstGeom prst="rect">
                        <a:avLst/>
                      </a:prstGeom>
                      <a:noFill/>
                      <a:ln>
                        <a:noFill/>
                      </a:ln>
                      <a:effectLst/>
                      <a:extLst/>
                    </p:spPr>
                  </p:pic>
                </p:oleObj>
              </mc:Fallback>
            </mc:AlternateContent>
          </a:graphicData>
        </a:graphic>
      </p:graphicFrame>
      <p:pic>
        <p:nvPicPr>
          <p:cNvPr id="10" name="Picture 9" descr="Go to fullsize image">
            <a:hlinkClick r:id="rId8"/>
          </p:cNvPr>
          <p:cNvPicPr>
            <a:picLocks noChangeAspect="1" noChangeArrowheads="1"/>
          </p:cNvPicPr>
          <p:nvPr/>
        </p:nvPicPr>
        <p:blipFill>
          <a:blip r:embed="rId9" cstate="print"/>
          <a:srcRect/>
          <a:stretch>
            <a:fillRect/>
          </a:stretch>
        </p:blipFill>
        <p:spPr bwMode="auto">
          <a:xfrm>
            <a:off x="3861437" y="4291024"/>
            <a:ext cx="1287743" cy="1885939"/>
          </a:xfrm>
          <a:prstGeom prst="rect">
            <a:avLst/>
          </a:prstGeom>
          <a:noFill/>
          <a:ln w="9525">
            <a:noFill/>
            <a:miter lim="800000"/>
            <a:headEnd/>
            <a:tailEnd/>
          </a:ln>
        </p:spPr>
      </p:pic>
      <p:sp>
        <p:nvSpPr>
          <p:cNvPr id="11" name="Text Box 10"/>
          <p:cNvSpPr txBox="1">
            <a:spLocks noChangeArrowheads="1"/>
          </p:cNvSpPr>
          <p:nvPr/>
        </p:nvSpPr>
        <p:spPr bwMode="auto">
          <a:xfrm>
            <a:off x="3014488" y="3187279"/>
            <a:ext cx="2816135" cy="4093428"/>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26000" dirty="0">
                <a:solidFill>
                  <a:schemeClr val="bg2"/>
                </a:solidFill>
              </a:rPr>
              <a:t>X</a:t>
            </a:r>
          </a:p>
        </p:txBody>
      </p:sp>
      <p:sp>
        <p:nvSpPr>
          <p:cNvPr id="12" name="Text Box 10"/>
          <p:cNvSpPr txBox="1">
            <a:spLocks noChangeArrowheads="1"/>
          </p:cNvSpPr>
          <p:nvPr/>
        </p:nvSpPr>
        <p:spPr bwMode="auto">
          <a:xfrm>
            <a:off x="4188354" y="3470647"/>
            <a:ext cx="4419600" cy="4054475"/>
          </a:xfrm>
          <a:prstGeom prst="rect">
            <a:avLst/>
          </a:prstGeom>
          <a:noFill/>
          <a:ln w="12700">
            <a:noFill/>
            <a:miter lim="800000"/>
            <a:headEnd type="none" w="sm" len="sm"/>
            <a:tailEnd type="none" w="sm" len="sm"/>
          </a:ln>
        </p:spPr>
        <p:txBody>
          <a:bodyPr>
            <a:spAutoFit/>
          </a:bodyPr>
          <a:lstStyle/>
          <a:p>
            <a:pPr algn="ctr">
              <a:spcBef>
                <a:spcPct val="50000"/>
              </a:spcBef>
            </a:pPr>
            <a:r>
              <a:rPr lang="en-US" sz="26000" dirty="0">
                <a:solidFill>
                  <a:schemeClr val="bg2"/>
                </a:solidFill>
              </a:rPr>
              <a:t>X</a:t>
            </a:r>
          </a:p>
        </p:txBody>
      </p:sp>
    </p:spTree>
    <p:extLst>
      <p:ext uri="{BB962C8B-B14F-4D97-AF65-F5344CB8AC3E}">
        <p14:creationId xmlns:p14="http://schemas.microsoft.com/office/powerpoint/2010/main" val="3677525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solidFill>
                  <a:schemeClr val="tx1">
                    <a:lumMod val="75000"/>
                    <a:lumOff val="25000"/>
                  </a:schemeClr>
                </a:solidFill>
              </a:rPr>
              <a:t>Gloves</a:t>
            </a:r>
          </a:p>
        </p:txBody>
      </p:sp>
      <p:sp>
        <p:nvSpPr>
          <p:cNvPr id="69635" name="Content Placeholder 2"/>
          <p:cNvSpPr>
            <a:spLocks noGrp="1"/>
          </p:cNvSpPr>
          <p:nvPr>
            <p:ph idx="1"/>
          </p:nvPr>
        </p:nvSpPr>
        <p:spPr>
          <a:xfrm>
            <a:off x="1781175" y="1452564"/>
            <a:ext cx="8229600" cy="4530725"/>
          </a:xfrm>
        </p:spPr>
        <p:txBody>
          <a:bodyPr>
            <a:normAutofit lnSpcReduction="1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Gloves must be worn to protect hands from exposure to hazardous materials. Glove selection should be based on an appropriate risk assessment. Alternatives to latex gloves should be available. </a:t>
            </a:r>
          </a:p>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In addition, BSL-2 laboratory workers should:</a:t>
            </a:r>
          </a:p>
          <a:p>
            <a:pPr lvl="1"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a. Change gloves when contaminated, glove integrity is compromised, or when otherwise necessary.</a:t>
            </a:r>
          </a:p>
          <a:p>
            <a:pPr lvl="1"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b. Remove gloves and wash hands when work with hazardous materials has been completed and before leaving the laboratory.</a:t>
            </a:r>
          </a:p>
          <a:p>
            <a:pPr lvl="1"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c. Do not wash or reuse disposable gloves. Dispose of used gloves with other contaminated laboratory waste. Hand washing protocols must be rigorously followed.</a:t>
            </a:r>
          </a:p>
        </p:txBody>
      </p:sp>
      <p:cxnSp>
        <p:nvCxnSpPr>
          <p:cNvPr id="4" name="Straight Connector 3"/>
          <p:cNvCxnSpPr/>
          <p:nvPr/>
        </p:nvCxnSpPr>
        <p:spPr>
          <a:xfrm flipH="1">
            <a:off x="1752600" y="1219200"/>
            <a:ext cx="80772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70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260672" cy="810828"/>
          </a:xfrm>
        </p:spPr>
        <p:txBody>
          <a:bodyPr>
            <a:normAutofit fontScale="90000"/>
          </a:bodyPr>
          <a:lstStyle/>
          <a:p>
            <a:r>
              <a:rPr lang="en-US" sz="3200" dirty="0"/>
              <a:t>Examples of Personal Protective Equipment (PPE)</a:t>
            </a:r>
          </a:p>
        </p:txBody>
      </p:sp>
      <p:sp>
        <p:nvSpPr>
          <p:cNvPr id="10" name="TextBox 9"/>
          <p:cNvSpPr txBox="1"/>
          <p:nvPr/>
        </p:nvSpPr>
        <p:spPr>
          <a:xfrm>
            <a:off x="7810500" y="3907969"/>
            <a:ext cx="2133600" cy="381000"/>
          </a:xfrm>
          <a:prstGeom prst="rect">
            <a:avLst/>
          </a:prstGeom>
          <a:noFill/>
        </p:spPr>
        <p:txBody>
          <a:bodyPr wrap="square" rtlCol="0">
            <a:spAutoFit/>
          </a:bodyPr>
          <a:lstStyle/>
          <a:p>
            <a:pPr algn="ctr"/>
            <a:r>
              <a:rPr lang="en-US" dirty="0"/>
              <a:t>Splash Goggles</a:t>
            </a:r>
          </a:p>
        </p:txBody>
      </p:sp>
      <p:sp>
        <p:nvSpPr>
          <p:cNvPr id="13" name="TextBox 12"/>
          <p:cNvSpPr txBox="1"/>
          <p:nvPr/>
        </p:nvSpPr>
        <p:spPr>
          <a:xfrm>
            <a:off x="1902760" y="3791635"/>
            <a:ext cx="2438400" cy="646331"/>
          </a:xfrm>
          <a:prstGeom prst="rect">
            <a:avLst/>
          </a:prstGeom>
          <a:noFill/>
        </p:spPr>
        <p:txBody>
          <a:bodyPr wrap="square" rtlCol="0">
            <a:spAutoFit/>
          </a:bodyPr>
          <a:lstStyle/>
          <a:p>
            <a:pPr algn="ctr"/>
            <a:r>
              <a:rPr lang="en-US" dirty="0"/>
              <a:t>Chemical Resistant Gloves</a:t>
            </a:r>
          </a:p>
        </p:txBody>
      </p:sp>
      <p:sp>
        <p:nvSpPr>
          <p:cNvPr id="18" name="TextBox 17"/>
          <p:cNvSpPr txBox="1"/>
          <p:nvPr/>
        </p:nvSpPr>
        <p:spPr>
          <a:xfrm>
            <a:off x="4747999" y="3930133"/>
            <a:ext cx="2513316" cy="369332"/>
          </a:xfrm>
          <a:prstGeom prst="rect">
            <a:avLst/>
          </a:prstGeom>
          <a:noFill/>
        </p:spPr>
        <p:txBody>
          <a:bodyPr wrap="square" rtlCol="0">
            <a:spAutoFit/>
          </a:bodyPr>
          <a:lstStyle/>
          <a:p>
            <a:pPr algn="ctr"/>
            <a:r>
              <a:rPr lang="en-US" dirty="0"/>
              <a:t>Laboratory Coat</a:t>
            </a:r>
            <a:endParaRPr lang="en-US" sz="16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859" y="1007551"/>
            <a:ext cx="2205599" cy="274754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199" y="1392897"/>
            <a:ext cx="2362200" cy="236220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833" y="1392897"/>
            <a:ext cx="2348255" cy="2247280"/>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2087421" y="6301383"/>
            <a:ext cx="208629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Respirator</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0078" y="4656771"/>
            <a:ext cx="2003764" cy="142935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3E37479E-1FF0-4A14-BB67-7CC5B491F715}" type="slidenum">
              <a:rPr lang="en-US" smtClean="0"/>
              <a:t>49</a:t>
            </a:fld>
            <a:endParaRPr lang="en-US"/>
          </a:p>
        </p:txBody>
      </p:sp>
      <p:pic>
        <p:nvPicPr>
          <p:cNvPr id="2050" name="Picture 2" descr="75-3000_B"/>
          <p:cNvPicPr>
            <a:picLocks noChangeAspect="1" noChangeArrowheads="1"/>
          </p:cNvPicPr>
          <p:nvPr/>
        </p:nvPicPr>
        <p:blipFill>
          <a:blip r:embed="rId6">
            <a:clrChange>
              <a:clrFrom>
                <a:srgbClr val="8BA4B8"/>
              </a:clrFrom>
              <a:clrTo>
                <a:srgbClr val="8BA4B8">
                  <a:alpha val="0"/>
                </a:srgbClr>
              </a:clrTo>
            </a:clrChange>
            <a:extLst>
              <a:ext uri="{28A0092B-C50C-407E-A947-70E740481C1C}">
                <a14:useLocalDpi xmlns:a14="http://schemas.microsoft.com/office/drawing/2010/main" val="0"/>
              </a:ext>
            </a:extLst>
          </a:blip>
          <a:srcRect l="10870" t="2101" r="12047" b="4210"/>
          <a:stretch>
            <a:fillRect/>
          </a:stretch>
        </p:blipFill>
        <p:spPr bwMode="auto">
          <a:xfrm>
            <a:off x="5372099" y="4437966"/>
            <a:ext cx="1452012" cy="1764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7" name="TextBox 16"/>
          <p:cNvSpPr txBox="1"/>
          <p:nvPr/>
        </p:nvSpPr>
        <p:spPr>
          <a:xfrm>
            <a:off x="5158134" y="6243347"/>
            <a:ext cx="1879942" cy="369332"/>
          </a:xfrm>
          <a:prstGeom prst="rect">
            <a:avLst/>
          </a:prstGeom>
          <a:noFill/>
        </p:spPr>
        <p:txBody>
          <a:bodyPr wrap="square" rtlCol="0">
            <a:spAutoFit/>
          </a:bodyPr>
          <a:lstStyle/>
          <a:p>
            <a:pPr algn="ctr"/>
            <a:r>
              <a:rPr lang="en-US" dirty="0"/>
              <a:t>Face Shield</a:t>
            </a:r>
            <a:endParaRPr lang="en-US" sz="1600" dirty="0"/>
          </a:p>
        </p:txBody>
      </p:sp>
      <p:pic>
        <p:nvPicPr>
          <p:cNvPr id="2051" name="Picture 3" descr="thermal"/>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5148" b="3433"/>
          <a:stretch>
            <a:fillRect/>
          </a:stretch>
        </p:blipFill>
        <p:spPr bwMode="auto">
          <a:xfrm>
            <a:off x="8134350" y="4421784"/>
            <a:ext cx="1485899" cy="180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2" name="TextBox 21"/>
          <p:cNvSpPr txBox="1"/>
          <p:nvPr/>
        </p:nvSpPr>
        <p:spPr>
          <a:xfrm>
            <a:off x="7810500" y="6162884"/>
            <a:ext cx="2438400" cy="646331"/>
          </a:xfrm>
          <a:prstGeom prst="rect">
            <a:avLst/>
          </a:prstGeom>
          <a:noFill/>
        </p:spPr>
        <p:txBody>
          <a:bodyPr wrap="square" rtlCol="0">
            <a:spAutoFit/>
          </a:bodyPr>
          <a:lstStyle/>
          <a:p>
            <a:pPr algn="ctr"/>
            <a:r>
              <a:rPr lang="en-US" dirty="0"/>
              <a:t>Temperature Resistant Gloves</a:t>
            </a:r>
          </a:p>
        </p:txBody>
      </p:sp>
    </p:spTree>
    <p:extLst>
      <p:ext uri="{BB962C8B-B14F-4D97-AF65-F5344CB8AC3E}">
        <p14:creationId xmlns:p14="http://schemas.microsoft.com/office/powerpoint/2010/main" val="286140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p:spPr>
        <p:txBody>
          <a:bodyPr vert="horz" lIns="92075" tIns="46038" rIns="92075" bIns="46038" rtlCol="0" anchor="ctr">
            <a:normAutofit/>
          </a:bodyPr>
          <a:lstStyle/>
          <a:p>
            <a:pPr eaLnBrk="1" hangingPunct="1"/>
            <a:r>
              <a:rPr lang="en-US">
                <a:latin typeface="Times New Roman" panose="02020603050405020304" pitchFamily="18" charset="0"/>
                <a:cs typeface="Times New Roman" panose="02020603050405020304" pitchFamily="18" charset="0"/>
              </a:rPr>
              <a:t>Compliance Objectives</a:t>
            </a:r>
          </a:p>
        </p:txBody>
      </p:sp>
      <p:sp>
        <p:nvSpPr>
          <p:cNvPr id="7171" name="Rectangle 3"/>
          <p:cNvSpPr>
            <a:spLocks noGrp="1" noChangeArrowheads="1"/>
          </p:cNvSpPr>
          <p:nvPr>
            <p:ph idx="1"/>
          </p:nvPr>
        </p:nvSpPr>
        <p:spPr>
          <a:xfrm>
            <a:off x="838200" y="1905000"/>
            <a:ext cx="10439400" cy="4271963"/>
          </a:xfrm>
          <a:noFill/>
        </p:spPr>
        <p:txBody>
          <a:bodyPr vert="horz" lIns="92075" tIns="46038" rIns="92075" bIns="46038" rtlCol="0">
            <a:normAutofit/>
          </a:bodyPr>
          <a:lstStyle/>
          <a:p>
            <a:pPr eaLnBrk="1" hangingPunct="1">
              <a:buClr>
                <a:schemeClr val="accent1"/>
              </a:buClr>
            </a:pPr>
            <a:r>
              <a:rPr lang="en-US" dirty="0">
                <a:latin typeface="Times New Roman" panose="02020603050405020304" pitchFamily="18" charset="0"/>
                <a:cs typeface="Times New Roman" panose="02020603050405020304" pitchFamily="18" charset="0"/>
              </a:rPr>
              <a:t>Texas Hazard Communication Act (DSHS)</a:t>
            </a:r>
          </a:p>
          <a:p>
            <a:pPr eaLnBrk="1" hangingPunct="1">
              <a:buClr>
                <a:schemeClr val="accent1"/>
              </a:buClr>
            </a:pPr>
            <a:r>
              <a:rPr lang="en-US" dirty="0">
                <a:latin typeface="Times New Roman" panose="02020603050405020304" pitchFamily="18" charset="0"/>
                <a:cs typeface="Times New Roman" panose="02020603050405020304" pitchFamily="18" charset="0"/>
              </a:rPr>
              <a:t>OSHA Laboratory Standard (OSHA)</a:t>
            </a:r>
          </a:p>
          <a:p>
            <a:pPr eaLnBrk="1" hangingPunct="1">
              <a:buClr>
                <a:schemeClr val="accent1"/>
              </a:buClr>
            </a:pPr>
            <a:r>
              <a:rPr lang="en-US" dirty="0">
                <a:latin typeface="Times New Roman" panose="02020603050405020304" pitchFamily="18" charset="0"/>
                <a:cs typeface="Times New Roman" panose="02020603050405020304" pitchFamily="18" charset="0"/>
              </a:rPr>
              <a:t>Resource Conservation Recovery Act (RCRA)</a:t>
            </a:r>
          </a:p>
          <a:p>
            <a:pPr eaLnBrk="1" hangingPunct="1">
              <a:buClr>
                <a:schemeClr val="accent1"/>
              </a:buClr>
            </a:pPr>
            <a:r>
              <a:rPr lang="en-US" dirty="0">
                <a:latin typeface="Times New Roman" panose="02020603050405020304" pitchFamily="18" charset="0"/>
                <a:cs typeface="Times New Roman" panose="02020603050405020304" pitchFamily="18" charset="0"/>
              </a:rPr>
              <a:t>Emergency Response</a:t>
            </a:r>
          </a:p>
          <a:p>
            <a:pPr algn="ctr" eaLnBrk="1" hangingPunct="1">
              <a:buClr>
                <a:schemeClr val="accent1"/>
              </a:buClr>
              <a:buFont typeface="Wingdings" pitchFamily="2" charset="2"/>
              <a:buNone/>
            </a:pPr>
            <a:endParaRPr lang="en-US" dirty="0">
              <a:latin typeface="Times New Roman" panose="02020603050405020304" pitchFamily="18" charset="0"/>
              <a:cs typeface="Times New Roman" panose="02020603050405020304" pitchFamily="18" charset="0"/>
            </a:endParaRPr>
          </a:p>
          <a:p>
            <a:pPr algn="ctr" eaLnBrk="1" hangingPunct="1">
              <a:buClr>
                <a:schemeClr val="accent1"/>
              </a:buClr>
              <a:buFont typeface="Wingdings" pitchFamily="2" charset="2"/>
              <a:buNone/>
            </a:pPr>
            <a:r>
              <a:rPr lang="en-US" sz="4000" b="1" dirty="0">
                <a:latin typeface="Times New Roman" panose="02020603050405020304" pitchFamily="18" charset="0"/>
                <a:cs typeface="Times New Roman" panose="02020603050405020304" pitchFamily="18" charset="0"/>
              </a:rPr>
              <a:t>Help to ensure that you leave just has healthy as when you arrived!</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 </a:t>
            </a:r>
          </a:p>
        </p:txBody>
      </p:sp>
      <p:sp>
        <p:nvSpPr>
          <p:cNvPr id="3" name="Content Placeholder 2"/>
          <p:cNvSpPr>
            <a:spLocks noGrp="1"/>
          </p:cNvSpPr>
          <p:nvPr>
            <p:ph idx="1"/>
          </p:nvPr>
        </p:nvSpPr>
        <p:spPr>
          <a:xfrm>
            <a:off x="838200" y="1825625"/>
            <a:ext cx="6934200" cy="4351338"/>
          </a:xfrm>
        </p:spPr>
        <p:txBody>
          <a:bodyPr/>
          <a:lstStyle/>
          <a:p>
            <a:r>
              <a:rPr lang="en-US" dirty="0"/>
              <a:t>Minimum Level of Personal Protective Equipment </a:t>
            </a:r>
          </a:p>
          <a:p>
            <a:pPr lvl="1"/>
            <a:r>
              <a:rPr lang="en-US" dirty="0"/>
              <a:t>Closed Toed Shoes </a:t>
            </a:r>
          </a:p>
          <a:p>
            <a:pPr lvl="1"/>
            <a:r>
              <a:rPr lang="en-US" dirty="0"/>
              <a:t>Long Pants </a:t>
            </a:r>
          </a:p>
          <a:p>
            <a:r>
              <a:rPr lang="en-US" dirty="0"/>
              <a:t>When working with chemicals </a:t>
            </a:r>
          </a:p>
          <a:p>
            <a:pPr lvl="1"/>
            <a:r>
              <a:rPr lang="en-US" dirty="0" err="1"/>
              <a:t>Labcoat</a:t>
            </a:r>
            <a:r>
              <a:rPr lang="en-US" dirty="0"/>
              <a:t> </a:t>
            </a:r>
          </a:p>
          <a:p>
            <a:pPr lvl="1"/>
            <a:r>
              <a:rPr lang="en-US" dirty="0"/>
              <a:t>Safety Goggles (Prescription glasses are not safety goggles) </a:t>
            </a:r>
          </a:p>
          <a:p>
            <a:pPr lvl="1"/>
            <a:r>
              <a:rPr lang="en-US" dirty="0"/>
              <a:t>Gloves (depending on chemical and quantity) </a:t>
            </a:r>
          </a:p>
          <a:p>
            <a:r>
              <a:rPr lang="en-US" dirty="0"/>
              <a:t>Respiratory protection not required. </a:t>
            </a:r>
          </a:p>
        </p:txBody>
      </p:sp>
      <p:pic>
        <p:nvPicPr>
          <p:cNvPr id="4" name="Picture 16" descr="fashionable girl poster"/>
          <p:cNvPicPr>
            <a:picLocks noChangeAspect="1" noChangeArrowheads="1"/>
          </p:cNvPicPr>
          <p:nvPr/>
        </p:nvPicPr>
        <p:blipFill>
          <a:blip r:embed="rId2" cstate="print"/>
          <a:srcRect/>
          <a:stretch>
            <a:fillRect/>
          </a:stretch>
        </p:blipFill>
        <p:spPr bwMode="auto">
          <a:xfrm>
            <a:off x="8153400" y="1371600"/>
            <a:ext cx="3716338" cy="4953000"/>
          </a:xfrm>
          <a:prstGeom prst="rect">
            <a:avLst/>
          </a:prstGeom>
          <a:noFill/>
          <a:ln w="9525">
            <a:noFill/>
            <a:miter lim="800000"/>
            <a:headEnd/>
            <a:tailEnd/>
          </a:ln>
        </p:spPr>
      </p:pic>
    </p:spTree>
    <p:extLst>
      <p:ext uri="{BB962C8B-B14F-4D97-AF65-F5344CB8AC3E}">
        <p14:creationId xmlns:p14="http://schemas.microsoft.com/office/powerpoint/2010/main" val="2503031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a:bodyPr>
          <a:lstStyle/>
          <a:p>
            <a:pPr eaLnBrk="1" hangingPunct="1"/>
            <a:r>
              <a:rPr lang="en-US" dirty="0">
                <a:latin typeface="Times New Roman" panose="02020603050405020304" pitchFamily="18" charset="0"/>
                <a:cs typeface="Times New Roman" panose="02020603050405020304" pitchFamily="18" charset="0"/>
              </a:rPr>
              <a:t>UTRGV Policy for sandals and shorts</a:t>
            </a:r>
          </a:p>
        </p:txBody>
      </p:sp>
      <p:sp>
        <p:nvSpPr>
          <p:cNvPr id="2052" name="Rectangle 3"/>
          <p:cNvSpPr>
            <a:spLocks noGrp="1" noChangeArrowheads="1"/>
          </p:cNvSpPr>
          <p:nvPr>
            <p:ph type="body" sz="half" idx="1"/>
          </p:nvPr>
        </p:nvSpPr>
        <p:spPr>
          <a:xfrm>
            <a:off x="762000" y="1634333"/>
            <a:ext cx="10058400" cy="877887"/>
          </a:xfrm>
        </p:spPr>
        <p:txBody>
          <a:bodyPr/>
          <a:lstStyle/>
          <a:p>
            <a:pPr eaLnBrk="1" hangingPunct="1">
              <a:lnSpc>
                <a:spcPct val="90000"/>
              </a:lnSpc>
            </a:pPr>
            <a:r>
              <a:rPr lang="en-US" sz="2600" dirty="0">
                <a:latin typeface="Times New Roman" panose="02020603050405020304" pitchFamily="18" charset="0"/>
                <a:cs typeface="Times New Roman" panose="02020603050405020304" pitchFamily="18" charset="0"/>
              </a:rPr>
              <a:t>Close toed shoes and long pants are required AT ALL TIMES in UTPA Laboratories. </a:t>
            </a:r>
          </a:p>
        </p:txBody>
      </p:sp>
      <p:graphicFrame>
        <p:nvGraphicFramePr>
          <p:cNvPr id="2050" name="Object 5"/>
          <p:cNvGraphicFramePr>
            <a:graphicFrameLocks noGrp="1" noChangeAspect="1"/>
          </p:cNvGraphicFramePr>
          <p:nvPr>
            <p:ph sz="half" idx="2"/>
          </p:nvPr>
        </p:nvGraphicFramePr>
        <p:xfrm>
          <a:off x="6629400" y="3657600"/>
          <a:ext cx="3648075" cy="2736850"/>
        </p:xfrm>
        <a:graphic>
          <a:graphicData uri="http://schemas.openxmlformats.org/presentationml/2006/ole">
            <mc:AlternateContent xmlns:mc="http://schemas.openxmlformats.org/markup-compatibility/2006">
              <mc:Choice xmlns:v="urn:schemas-microsoft-com:vml" Requires="v">
                <p:oleObj spid="_x0000_s4117" name="Photo Editor Photo" r:id="rId3" imgW="19504762" imgH="14628571" progId="">
                  <p:embed/>
                </p:oleObj>
              </mc:Choice>
              <mc:Fallback>
                <p:oleObj name="Photo Editor Photo" r:id="rId3" imgW="19504762" imgH="14628571"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57600"/>
                        <a:ext cx="364807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7"/>
          <p:cNvSpPr txBox="1">
            <a:spLocks noChangeArrowheads="1"/>
          </p:cNvSpPr>
          <p:nvPr/>
        </p:nvSpPr>
        <p:spPr bwMode="auto">
          <a:xfrm>
            <a:off x="6248400" y="2803526"/>
            <a:ext cx="4419600" cy="4054475"/>
          </a:xfrm>
          <a:prstGeom prst="rect">
            <a:avLst/>
          </a:prstGeom>
          <a:noFill/>
          <a:ln w="12700">
            <a:noFill/>
            <a:miter lim="800000"/>
            <a:headEnd type="none" w="sm" len="sm"/>
            <a:tailEnd type="none" w="sm" len="sm"/>
          </a:ln>
        </p:spPr>
        <p:txBody>
          <a:bodyPr>
            <a:spAutoFit/>
          </a:bodyPr>
          <a:lstStyle/>
          <a:p>
            <a:pPr algn="ctr">
              <a:spcBef>
                <a:spcPct val="50000"/>
              </a:spcBef>
            </a:pPr>
            <a:r>
              <a:rPr lang="en-US" sz="26000" dirty="0"/>
              <a:t>X</a:t>
            </a:r>
          </a:p>
        </p:txBody>
      </p:sp>
      <p:pic>
        <p:nvPicPr>
          <p:cNvPr id="2054" name="Picture 9" descr="Go to fullsize image">
            <a:hlinkClick r:id="rId5"/>
          </p:cNvPr>
          <p:cNvPicPr>
            <a:picLocks noChangeAspect="1" noChangeArrowheads="1"/>
          </p:cNvPicPr>
          <p:nvPr/>
        </p:nvPicPr>
        <p:blipFill>
          <a:blip r:embed="rId6" cstate="print"/>
          <a:srcRect/>
          <a:stretch>
            <a:fillRect/>
          </a:stretch>
        </p:blipFill>
        <p:spPr bwMode="auto">
          <a:xfrm>
            <a:off x="3352801" y="3200400"/>
            <a:ext cx="2081213" cy="3048000"/>
          </a:xfrm>
          <a:prstGeom prst="rect">
            <a:avLst/>
          </a:prstGeom>
          <a:noFill/>
          <a:ln w="9525">
            <a:noFill/>
            <a:miter lim="800000"/>
            <a:headEnd/>
            <a:tailEnd/>
          </a:ln>
        </p:spPr>
      </p:pic>
      <p:sp>
        <p:nvSpPr>
          <p:cNvPr id="2055" name="Text Box 10"/>
          <p:cNvSpPr txBox="1">
            <a:spLocks noChangeArrowheads="1"/>
          </p:cNvSpPr>
          <p:nvPr/>
        </p:nvSpPr>
        <p:spPr bwMode="auto">
          <a:xfrm>
            <a:off x="2057400" y="2133601"/>
            <a:ext cx="4419600" cy="4054475"/>
          </a:xfrm>
          <a:prstGeom prst="rect">
            <a:avLst/>
          </a:prstGeom>
          <a:noFill/>
          <a:ln w="12700">
            <a:noFill/>
            <a:miter lim="800000"/>
            <a:headEnd type="none" w="sm" len="sm"/>
            <a:tailEnd type="none" w="sm" len="sm"/>
          </a:ln>
        </p:spPr>
        <p:txBody>
          <a:bodyPr>
            <a:spAutoFit/>
          </a:bodyPr>
          <a:lstStyle/>
          <a:p>
            <a:pPr algn="ctr">
              <a:spcBef>
                <a:spcPct val="50000"/>
              </a:spcBef>
            </a:pPr>
            <a:r>
              <a:rPr lang="en-US" sz="26000" dirty="0">
                <a:solidFill>
                  <a:schemeClr val="bg2"/>
                </a:solidFill>
              </a:rPr>
              <a:t>X</a:t>
            </a:r>
          </a:p>
        </p:txBody>
      </p:sp>
    </p:spTree>
    <p:extLst>
      <p:ext uri="{BB962C8B-B14F-4D97-AF65-F5344CB8AC3E}">
        <p14:creationId xmlns:p14="http://schemas.microsoft.com/office/powerpoint/2010/main" val="137927681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solidFill>
                  <a:schemeClr val="tx1">
                    <a:lumMod val="75000"/>
                    <a:lumOff val="25000"/>
                  </a:schemeClr>
                </a:solidFill>
              </a:rPr>
              <a:t> Injection </a:t>
            </a:r>
          </a:p>
        </p:txBody>
      </p:sp>
      <p:sp>
        <p:nvSpPr>
          <p:cNvPr id="65539" name="Content Placeholder 2"/>
          <p:cNvSpPr>
            <a:spLocks noGrp="1"/>
          </p:cNvSpPr>
          <p:nvPr>
            <p:ph idx="1"/>
          </p:nvPr>
        </p:nvSpPr>
        <p:spPr>
          <a:xfrm>
            <a:off x="1811338" y="1296988"/>
            <a:ext cx="5257800" cy="5022850"/>
          </a:xfrm>
        </p:spPr>
        <p:txBody>
          <a:bodyPr/>
          <a:lstStyle/>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Caused by improper handling of sharps (pointed tools) or working with open wounds.</a:t>
            </a:r>
          </a:p>
          <a:p>
            <a:pPr lvl="1" eaLnBrk="1" hangingPunct="1"/>
            <a:r>
              <a:rPr lang="en-US" altLang="en-US"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Solution</a:t>
            </a:r>
            <a:r>
              <a:rPr lang="en-US" altLang="en-US">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  Handle sharp objects with care and cover wounds while working.</a:t>
            </a:r>
          </a:p>
          <a:p>
            <a:pPr lvl="1" eaLnBrk="1" hangingPunct="1"/>
            <a:r>
              <a:rPr lang="en-US" altLang="en-US">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Use Sharps</a:t>
            </a:r>
          </a:p>
        </p:txBody>
      </p:sp>
      <p:sp>
        <p:nvSpPr>
          <p:cNvPr id="4" name="Slide Number Placeholder 3"/>
          <p:cNvSpPr>
            <a:spLocks noGrp="1"/>
          </p:cNvSpPr>
          <p:nvPr>
            <p:ph type="sldNum" sz="quarter" idx="10"/>
          </p:nvPr>
        </p:nvSpPr>
        <p:spPr>
          <a:xfrm rot="16200000">
            <a:off x="9075738" y="1646238"/>
            <a:ext cx="2438400" cy="365125"/>
          </a:xfrm>
          <a:prstGeom prst="rect">
            <a:avLst/>
          </a:prstGeom>
          <a:ln w="9525">
            <a:noFill/>
          </a:ln>
        </p:spPr>
        <p:txBody>
          <a:bodyPr vert="horz" lIns="91440" tIns="45720" rIns="91440" bIns="45720" rtlCol="0" anchor="ctr"/>
          <a:lstStyle/>
          <a:p>
            <a:pPr algn="l">
              <a:defRPr/>
            </a:pPr>
            <a:fld id="{E3CD883F-4768-46B8-9336-5AD62B088922}" type="slidenum">
              <a:rPr lang="en-US">
                <a:solidFill>
                  <a:schemeClr val="bg2"/>
                </a:solidFill>
                <a:latin typeface="Arial" charset="0"/>
              </a:rPr>
              <a:pPr algn="l">
                <a:defRPr/>
              </a:pPr>
              <a:t>52</a:t>
            </a:fld>
            <a:endParaRPr lang="en-US" dirty="0">
              <a:solidFill>
                <a:schemeClr val="bg2"/>
              </a:solidFill>
              <a:latin typeface="Arial" charset="0"/>
            </a:endParaRPr>
          </a:p>
        </p:txBody>
      </p:sp>
      <p:pic>
        <p:nvPicPr>
          <p:cNvPr id="65541" name="Picture 4"/>
          <p:cNvPicPr>
            <a:picLocks noChangeAspect="1"/>
          </p:cNvPicPr>
          <p:nvPr/>
        </p:nvPicPr>
        <p:blipFill>
          <a:blip r:embed="rId2">
            <a:extLst>
              <a:ext uri="{28A0092B-C50C-407E-A947-70E740481C1C}">
                <a14:useLocalDpi xmlns:a14="http://schemas.microsoft.com/office/drawing/2010/main" val="0"/>
              </a:ext>
            </a:extLst>
          </a:blip>
          <a:srcRect l="7036"/>
          <a:stretch>
            <a:fillRect/>
          </a:stretch>
        </p:blipFill>
        <p:spPr bwMode="auto">
          <a:xfrm>
            <a:off x="6451601" y="1241425"/>
            <a:ext cx="34321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p:cNvPicPr>
            <a:picLocks noChangeAspect="1"/>
          </p:cNvPicPr>
          <p:nvPr/>
        </p:nvPicPr>
        <p:blipFill>
          <a:blip r:embed="rId3">
            <a:extLst>
              <a:ext uri="{28A0092B-C50C-407E-A947-70E740481C1C}">
                <a14:useLocalDpi xmlns:a14="http://schemas.microsoft.com/office/drawing/2010/main" val="0"/>
              </a:ext>
            </a:extLst>
          </a:blip>
          <a:srcRect l="3049" t="12405" r="3236" b="15219"/>
          <a:stretch>
            <a:fillRect/>
          </a:stretch>
        </p:blipFill>
        <p:spPr bwMode="auto">
          <a:xfrm>
            <a:off x="1941513" y="4279900"/>
            <a:ext cx="2362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7"/>
          <p:cNvSpPr>
            <a:spLocks noChangeArrowheads="1"/>
          </p:cNvSpPr>
          <p:nvPr/>
        </p:nvSpPr>
        <p:spPr bwMode="auto">
          <a:xfrm>
            <a:off x="5426076" y="3224213"/>
            <a:ext cx="1973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New Roman" panose="02020603050405020304" pitchFamily="18" charset="0"/>
              </a:rPr>
              <a:t>Circulatory System</a:t>
            </a:r>
          </a:p>
        </p:txBody>
      </p:sp>
      <p:pic>
        <p:nvPicPr>
          <p:cNvPr id="655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2125" y="4310064"/>
            <a:ext cx="29781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8"/>
          <p:cNvPicPr>
            <a:picLocks noChangeAspect="1"/>
          </p:cNvPicPr>
          <p:nvPr/>
        </p:nvPicPr>
        <p:blipFill>
          <a:blip r:embed="rId5">
            <a:extLst>
              <a:ext uri="{28A0092B-C50C-407E-A947-70E740481C1C}">
                <a14:useLocalDpi xmlns:a14="http://schemas.microsoft.com/office/drawing/2010/main" val="0"/>
              </a:ext>
            </a:extLst>
          </a:blip>
          <a:srcRect l="13937" r="23079" b="4070"/>
          <a:stretch>
            <a:fillRect/>
          </a:stretch>
        </p:blipFill>
        <p:spPr bwMode="auto">
          <a:xfrm>
            <a:off x="7697788" y="3217863"/>
            <a:ext cx="1903412"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1790700" y="1143000"/>
            <a:ext cx="80772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66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Ingestion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8483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solidFill>
                  <a:schemeClr val="tx1">
                    <a:lumMod val="75000"/>
                    <a:lumOff val="25000"/>
                  </a:schemeClr>
                </a:solidFill>
              </a:rPr>
              <a:t> Ingestion</a:t>
            </a:r>
          </a:p>
        </p:txBody>
      </p:sp>
      <p:sp>
        <p:nvSpPr>
          <p:cNvPr id="66563" name="Content Placeholder 2"/>
          <p:cNvSpPr>
            <a:spLocks noGrp="1"/>
          </p:cNvSpPr>
          <p:nvPr>
            <p:ph idx="1"/>
          </p:nvPr>
        </p:nvSpPr>
        <p:spPr>
          <a:xfrm>
            <a:off x="304801" y="1504950"/>
            <a:ext cx="5638800" cy="4876800"/>
          </a:xfrm>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Caused by eating, drinking, smoking, touching your mouth with contaminated hands, or storing foods near chemicals.</a:t>
            </a:r>
          </a:p>
        </p:txBody>
      </p:sp>
      <p:sp>
        <p:nvSpPr>
          <p:cNvPr id="4" name="Slide Number Placeholder 3"/>
          <p:cNvSpPr>
            <a:spLocks noGrp="1"/>
          </p:cNvSpPr>
          <p:nvPr>
            <p:ph type="sldNum" sz="quarter" idx="10"/>
          </p:nvPr>
        </p:nvSpPr>
        <p:spPr>
          <a:xfrm rot="16200000">
            <a:off x="9075738" y="1646238"/>
            <a:ext cx="2438400" cy="365125"/>
          </a:xfrm>
          <a:prstGeom prst="rect">
            <a:avLst/>
          </a:prstGeom>
          <a:ln w="9525">
            <a:noFill/>
          </a:ln>
        </p:spPr>
        <p:txBody>
          <a:bodyPr vert="horz" lIns="91440" tIns="45720" rIns="91440" bIns="45720" rtlCol="0" anchor="ctr"/>
          <a:lstStyle/>
          <a:p>
            <a:pPr algn="l">
              <a:defRPr/>
            </a:pPr>
            <a:fld id="{0C456687-F743-4141-AA41-BB4508869926}" type="slidenum">
              <a:rPr lang="en-US">
                <a:solidFill>
                  <a:schemeClr val="bg2"/>
                </a:solidFill>
                <a:latin typeface="Arial" charset="0"/>
              </a:rPr>
              <a:pPr algn="l">
                <a:defRPr/>
              </a:pPr>
              <a:t>54</a:t>
            </a:fld>
            <a:endParaRPr lang="en-US" dirty="0">
              <a:solidFill>
                <a:schemeClr val="bg2"/>
              </a:solidFill>
              <a:latin typeface="Arial" charset="0"/>
            </a:endParaRPr>
          </a:p>
        </p:txBody>
      </p:sp>
      <p:pic>
        <p:nvPicPr>
          <p:cNvPr id="665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290637"/>
            <a:ext cx="2667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H="1">
            <a:off x="1752600" y="1219200"/>
            <a:ext cx="8077200" cy="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pic>
        <p:nvPicPr>
          <p:cNvPr id="7" name="Picture 2" descr="http://img.medscapestatic.com/pi/meds/ckb/52/13152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075129"/>
            <a:ext cx="3204004" cy="2306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91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latin typeface="Times New Roman" panose="02020603050405020304" pitchFamily="18" charset="0"/>
                <a:cs typeface="Times New Roman" panose="02020603050405020304" pitchFamily="18" charset="0"/>
              </a:rPr>
              <a:t> Protecting Your Self from Ingestion Exposure </a:t>
            </a:r>
          </a:p>
        </p:txBody>
      </p:sp>
      <p:sp>
        <p:nvSpPr>
          <p:cNvPr id="3" name="Content Placeholder 2"/>
          <p:cNvSpPr>
            <a:spLocks noGrp="1"/>
          </p:cNvSpPr>
          <p:nvPr>
            <p:ph idx="1"/>
          </p:nvPr>
        </p:nvSpPr>
        <p:spPr>
          <a:xfrm>
            <a:off x="609600" y="1577487"/>
            <a:ext cx="6022369" cy="4876800"/>
          </a:xfrm>
        </p:spPr>
        <p:txBody>
          <a:bodyPr>
            <a:normAutofit/>
          </a:bodyPr>
          <a:lstStyle/>
          <a:p>
            <a:r>
              <a:rPr lang="en-US" dirty="0">
                <a:latin typeface="Times New Roman" panose="02020603050405020304" pitchFamily="18" charset="0"/>
                <a:cs typeface="Times New Roman" panose="02020603050405020304" pitchFamily="18" charset="0"/>
              </a:rPr>
              <a:t>Caused by eating, drinking, smoking, touching your mouth with contaminated hands, or storing foods near chemicals.</a:t>
            </a:r>
          </a:p>
          <a:p>
            <a:pPr lvl="1"/>
            <a:r>
              <a:rPr lang="en-US" b="1" dirty="0">
                <a:latin typeface="Times New Roman" panose="02020603050405020304" pitchFamily="18" charset="0"/>
                <a:cs typeface="Times New Roman" panose="02020603050405020304" pitchFamily="18" charset="0"/>
              </a:rPr>
              <a:t>Solution</a:t>
            </a:r>
            <a:r>
              <a:rPr lang="en-US" dirty="0">
                <a:latin typeface="Times New Roman" panose="02020603050405020304" pitchFamily="18" charset="0"/>
                <a:cs typeface="Times New Roman" panose="02020603050405020304" pitchFamily="18" charset="0"/>
              </a:rPr>
              <a:t>:  No food, candy, or drinks are allowed in these areas.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Do not eat or drink in the laboratory.  Do not apply lip products in the laboratory.</a:t>
            </a:r>
          </a:p>
          <a:p>
            <a:pPr lvl="1"/>
            <a:r>
              <a:rPr lang="en-US" dirty="0">
                <a:latin typeface="Times New Roman" panose="02020603050405020304" pitchFamily="18" charset="0"/>
                <a:cs typeface="Times New Roman" panose="02020603050405020304" pitchFamily="18" charset="0"/>
              </a:rPr>
              <a:t>Wash hands thoroughly after you are finished working in the laboratory.</a:t>
            </a:r>
          </a:p>
        </p:txBody>
      </p:sp>
      <p:sp>
        <p:nvSpPr>
          <p:cNvPr id="4" name="Slide Number Placeholder 3"/>
          <p:cNvSpPr>
            <a:spLocks noGrp="1"/>
          </p:cNvSpPr>
          <p:nvPr>
            <p:ph type="sldNum" sz="quarter" idx="12"/>
          </p:nvPr>
        </p:nvSpPr>
        <p:spPr/>
        <p:txBody>
          <a:bodyPr/>
          <a:lstStyle/>
          <a:p>
            <a:fld id="{3E37479E-1FF0-4A14-BB67-7CC5B491F715}" type="slidenum">
              <a:rPr lang="en-US" smtClean="0"/>
              <a:pPr/>
              <a:t>55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310" y="5307442"/>
            <a:ext cx="1716859" cy="116446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169" y="1592751"/>
            <a:ext cx="4861536" cy="4861536"/>
          </a:xfrm>
          <a:prstGeom prst="rect">
            <a:avLst/>
          </a:prstGeom>
        </p:spPr>
      </p:pic>
    </p:spTree>
    <p:extLst>
      <p:ext uri="{BB962C8B-B14F-4D97-AF65-F5344CB8AC3E}">
        <p14:creationId xmlns:p14="http://schemas.microsoft.com/office/powerpoint/2010/main" val="2922003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 Protecting Yourself </a:t>
            </a:r>
          </a:p>
        </p:txBody>
      </p:sp>
      <p:graphicFrame>
        <p:nvGraphicFramePr>
          <p:cNvPr id="4" name="Content Placeholder 3"/>
          <p:cNvGraphicFramePr>
            <a:graphicFrameLocks noGrp="1"/>
          </p:cNvGraphicFramePr>
          <p:nvPr>
            <p:ph idx="1"/>
            <p:extLst/>
          </p:nvPr>
        </p:nvGraphicFramePr>
        <p:xfrm>
          <a:off x="838199" y="1825625"/>
          <a:ext cx="7915275" cy="4370076"/>
        </p:xfrm>
        <a:graphic>
          <a:graphicData uri="http://schemas.openxmlformats.org/drawingml/2006/table">
            <a:tbl>
              <a:tblPr firstRow="1" bandRow="1">
                <a:tableStyleId>{5C22544A-7EE6-4342-B048-85BDC9FD1C3A}</a:tableStyleId>
              </a:tblPr>
              <a:tblGrid>
                <a:gridCol w="3124189">
                  <a:extLst>
                    <a:ext uri="{9D8B030D-6E8A-4147-A177-3AD203B41FA5}">
                      <a16:colId xmlns:a16="http://schemas.microsoft.com/office/drawing/2014/main" xmlns="" val="20000"/>
                    </a:ext>
                  </a:extLst>
                </a:gridCol>
                <a:gridCol w="4791086">
                  <a:extLst>
                    <a:ext uri="{9D8B030D-6E8A-4147-A177-3AD203B41FA5}">
                      <a16:colId xmlns:a16="http://schemas.microsoft.com/office/drawing/2014/main" xmlns="" val="20001"/>
                    </a:ext>
                  </a:extLst>
                </a:gridCol>
              </a:tblGrid>
              <a:tr h="1456692">
                <a:tc>
                  <a:txBody>
                    <a:bodyPr/>
                    <a:lstStyle/>
                    <a:p>
                      <a:r>
                        <a:rPr lang="en-US" sz="2400" dirty="0">
                          <a:latin typeface="Times New Roman" panose="02020603050405020304" pitchFamily="18" charset="0"/>
                          <a:cs typeface="Times New Roman" panose="02020603050405020304" pitchFamily="18" charset="0"/>
                        </a:rPr>
                        <a:t>Inhalation </a:t>
                      </a:r>
                    </a:p>
                  </a:txBody>
                  <a:tcPr/>
                </a:tc>
                <a:tc>
                  <a:txBody>
                    <a:bodyPr/>
                    <a:lstStyle/>
                    <a:p>
                      <a:r>
                        <a:rPr lang="en-US" sz="2400" dirty="0">
                          <a:latin typeface="Times New Roman" panose="02020603050405020304" pitchFamily="18" charset="0"/>
                          <a:cs typeface="Times New Roman" panose="02020603050405020304" pitchFamily="18" charset="0"/>
                        </a:rPr>
                        <a:t>Engineering controls</a:t>
                      </a:r>
                      <a:r>
                        <a:rPr lang="en-US" sz="2400" baseline="0" dirty="0">
                          <a:latin typeface="Times New Roman" panose="02020603050405020304" pitchFamily="18" charset="0"/>
                          <a:cs typeface="Times New Roman" panose="02020603050405020304" pitchFamily="18" charset="0"/>
                        </a:rPr>
                        <a:t> , Ventilation </a:t>
                      </a:r>
                    </a:p>
                    <a:p>
                      <a:r>
                        <a:rPr lang="en-US" sz="2400" baseline="0" dirty="0">
                          <a:latin typeface="Times New Roman" panose="02020603050405020304" pitchFamily="18" charset="0"/>
                          <a:cs typeface="Times New Roman" panose="02020603050405020304" pitchFamily="18" charset="0"/>
                        </a:rPr>
                        <a:t>Fume hood </a:t>
                      </a:r>
                      <a:r>
                        <a:rPr lang="en-US" sz="2400" dirty="0">
                          <a:latin typeface="Times New Roman" panose="02020603050405020304" pitchFamily="18" charset="0"/>
                          <a:cs typeface="Times New Roman" panose="02020603050405020304" pitchFamily="18" charset="0"/>
                        </a:rPr>
                        <a:t>Respirator , Administrative Controls, Adequate  </a:t>
                      </a:r>
                    </a:p>
                  </a:txBody>
                  <a:tcPr/>
                </a:tc>
                <a:extLst>
                  <a:ext uri="{0D108BD9-81ED-4DB2-BD59-A6C34878D82A}">
                    <a16:rowId xmlns:a16="http://schemas.microsoft.com/office/drawing/2014/main" xmlns="" val="10000"/>
                  </a:ext>
                </a:extLst>
              </a:tr>
              <a:tr h="1456692">
                <a:tc>
                  <a:txBody>
                    <a:bodyPr/>
                    <a:lstStyle/>
                    <a:p>
                      <a:r>
                        <a:rPr lang="en-US" sz="2400" dirty="0">
                          <a:latin typeface="Times New Roman" panose="02020603050405020304" pitchFamily="18" charset="0"/>
                          <a:cs typeface="Times New Roman" panose="02020603050405020304" pitchFamily="18" charset="0"/>
                        </a:rPr>
                        <a:t>Ingestion</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No Eating and Drinking in the Laboratory </a:t>
                      </a:r>
                    </a:p>
                    <a:p>
                      <a:r>
                        <a:rPr lang="en-US" sz="2400" dirty="0">
                          <a:latin typeface="Times New Roman" panose="02020603050405020304" pitchFamily="18" charset="0"/>
                          <a:cs typeface="Times New Roman" panose="02020603050405020304" pitchFamily="18" charset="0"/>
                        </a:rPr>
                        <a:t>Housekeeping</a:t>
                      </a:r>
                    </a:p>
                  </a:txBody>
                  <a:tcPr/>
                </a:tc>
                <a:extLst>
                  <a:ext uri="{0D108BD9-81ED-4DB2-BD59-A6C34878D82A}">
                    <a16:rowId xmlns:a16="http://schemas.microsoft.com/office/drawing/2014/main" xmlns="" val="10001"/>
                  </a:ext>
                </a:extLst>
              </a:tr>
              <a:tr h="1456692">
                <a:tc>
                  <a:txBody>
                    <a:bodyPr/>
                    <a:lstStyle/>
                    <a:p>
                      <a:r>
                        <a:rPr lang="en-US" sz="2400" dirty="0">
                          <a:latin typeface="Times New Roman" panose="02020603050405020304" pitchFamily="18" charset="0"/>
                          <a:cs typeface="Times New Roman" panose="02020603050405020304" pitchFamily="18" charset="0"/>
                        </a:rPr>
                        <a:t>Absorption</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Cover exposed skin. Eye protection ,</a:t>
                      </a:r>
                      <a:r>
                        <a:rPr lang="en-US" sz="2400" baseline="0" dirty="0">
                          <a:latin typeface="Times New Roman" panose="02020603050405020304" pitchFamily="18" charset="0"/>
                          <a:cs typeface="Times New Roman" panose="02020603050405020304" pitchFamily="18" charset="0"/>
                        </a:rPr>
                        <a:t> Gloves; Masks. Close toed shoes; Long pants</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bl>
          </a:graphicData>
        </a:graphic>
      </p:graphicFrame>
      <p:pic>
        <p:nvPicPr>
          <p:cNvPr id="5" name="Picture 23" descr="northsilicone7700respirator"/>
          <p:cNvPicPr>
            <a:picLocks noChangeAspect="1" noChangeArrowheads="1"/>
          </p:cNvPicPr>
          <p:nvPr/>
        </p:nvPicPr>
        <p:blipFill>
          <a:blip r:embed="rId2" cstate="print"/>
          <a:srcRect/>
          <a:stretch>
            <a:fillRect/>
          </a:stretch>
        </p:blipFill>
        <p:spPr bwMode="auto">
          <a:xfrm>
            <a:off x="9222123" y="1690688"/>
            <a:ext cx="2011220" cy="2360356"/>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2123" y="4205287"/>
            <a:ext cx="2524125" cy="2524125"/>
          </a:xfrm>
          <a:prstGeom prst="rect">
            <a:avLst/>
          </a:prstGeom>
        </p:spPr>
      </p:pic>
    </p:spTree>
    <p:extLst>
      <p:ext uri="{BB962C8B-B14F-4D97-AF65-F5344CB8AC3E}">
        <p14:creationId xmlns:p14="http://schemas.microsoft.com/office/powerpoint/2010/main" val="2511296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7658" y="365125"/>
            <a:ext cx="10169398" cy="6490182"/>
          </a:xfrm>
        </p:spPr>
      </p:pic>
      <p:sp>
        <p:nvSpPr>
          <p:cNvPr id="4" name="Slide Number Placeholder 3"/>
          <p:cNvSpPr>
            <a:spLocks noGrp="1"/>
          </p:cNvSpPr>
          <p:nvPr>
            <p:ph type="sldNum" sz="quarter" idx="12"/>
          </p:nvPr>
        </p:nvSpPr>
        <p:spPr/>
        <p:txBody>
          <a:bodyPr/>
          <a:lstStyle/>
          <a:p>
            <a:fld id="{4BD0CA51-8A1D-4071-A62A-61B968C41832}" type="slidenum">
              <a:rPr lang="en-US" smtClean="0"/>
              <a:t>57</a:t>
            </a:fld>
            <a:endParaRPr lang="en-US"/>
          </a:p>
        </p:txBody>
      </p:sp>
      <p:pic>
        <p:nvPicPr>
          <p:cNvPr id="6" name="Picture 4" descr="http://www.bjpenn.com/wp-content/uploads/2013/11/Alvarez-Eye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976" y="4429734"/>
            <a:ext cx="2782888" cy="1926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rneal_scarr.jpg (25609 bytes)"/>
          <p:cNvPicPr>
            <a:picLocks noChangeAspect="1" noChangeArrowheads="1"/>
          </p:cNvPicPr>
          <p:nvPr/>
        </p:nvPicPr>
        <p:blipFill>
          <a:blip r:embed="rId4" cstate="print"/>
          <a:srcRect/>
          <a:stretch>
            <a:fillRect/>
          </a:stretch>
        </p:blipFill>
        <p:spPr bwMode="auto">
          <a:xfrm>
            <a:off x="4980131" y="4429734"/>
            <a:ext cx="3256385" cy="1926616"/>
          </a:xfrm>
          <a:prstGeom prst="rect">
            <a:avLst/>
          </a:prstGeom>
          <a:noFill/>
          <a:ln w="9525">
            <a:noFill/>
            <a:miter lim="800000"/>
            <a:headEnd/>
            <a:tailEnd/>
          </a:ln>
        </p:spPr>
      </p:pic>
    </p:spTree>
    <p:extLst>
      <p:ext uri="{BB962C8B-B14F-4D97-AF65-F5344CB8AC3E}">
        <p14:creationId xmlns:p14="http://schemas.microsoft.com/office/powerpoint/2010/main" val="3038547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Times New Roman" panose="02020603050405020304" pitchFamily="18" charset="0"/>
                <a:cs typeface="Times New Roman" panose="02020603050405020304" pitchFamily="18" charset="0"/>
              </a:rPr>
              <a:t>A thing about gloves </a:t>
            </a:r>
          </a:p>
        </p:txBody>
      </p:sp>
      <p:sp>
        <p:nvSpPr>
          <p:cNvPr id="3" name="Content Placeholder 2"/>
          <p:cNvSpPr>
            <a:spLocks noGrp="1"/>
          </p:cNvSpPr>
          <p:nvPr>
            <p:ph idx="1"/>
          </p:nvPr>
        </p:nvSpPr>
        <p:spPr>
          <a:xfrm>
            <a:off x="533400" y="1524001"/>
            <a:ext cx="8001000" cy="4530725"/>
          </a:xfrm>
        </p:spPr>
        <p:txBody>
          <a:bodyPr>
            <a:normAutofit fontScale="92500" lnSpcReduction="20000"/>
          </a:bodyPr>
          <a:lstStyle/>
          <a:p>
            <a:pPr>
              <a:defRPr/>
            </a:pPr>
            <a:r>
              <a:rPr lang="en-US" dirty="0">
                <a:latin typeface="Times New Roman" panose="02020603050405020304" pitchFamily="18" charset="0"/>
                <a:cs typeface="Times New Roman" panose="02020603050405020304" pitchFamily="18" charset="0"/>
              </a:rPr>
              <a:t> Gloves must be worn to protect hands from exposure to hazardous materials. </a:t>
            </a:r>
          </a:p>
          <a:p>
            <a:pPr>
              <a:defRPr/>
            </a:pPr>
            <a:r>
              <a:rPr lang="en-US" dirty="0">
                <a:latin typeface="Times New Roman" panose="02020603050405020304" pitchFamily="18" charset="0"/>
                <a:cs typeface="Times New Roman" panose="02020603050405020304" pitchFamily="18" charset="0"/>
              </a:rPr>
              <a:t>Glove selection should be based on an appropriate risk assessment. Review SDS Sheet</a:t>
            </a:r>
          </a:p>
          <a:p>
            <a:pPr>
              <a:defRPr/>
            </a:pPr>
            <a:r>
              <a:rPr lang="en-US" dirty="0">
                <a:latin typeface="Times New Roman" panose="02020603050405020304" pitchFamily="18" charset="0"/>
                <a:cs typeface="Times New Roman" panose="02020603050405020304" pitchFamily="18" charset="0"/>
              </a:rPr>
              <a:t>Alternatives to latex gloves should be available. </a:t>
            </a:r>
          </a:p>
          <a:p>
            <a:pPr>
              <a:defRPr/>
            </a:pPr>
            <a:r>
              <a:rPr lang="en-US" dirty="0">
                <a:latin typeface="Times New Roman" panose="02020603050405020304" pitchFamily="18" charset="0"/>
                <a:cs typeface="Times New Roman" panose="02020603050405020304" pitchFamily="18" charset="0"/>
              </a:rPr>
              <a:t> Change gloves when contaminated, glove integrity is compromised, or when otherwise necessary.</a:t>
            </a:r>
          </a:p>
          <a:p>
            <a:pPr>
              <a:defRPr/>
            </a:pPr>
            <a:r>
              <a:rPr lang="en-US" dirty="0">
                <a:latin typeface="Times New Roman" panose="02020603050405020304" pitchFamily="18" charset="0"/>
                <a:cs typeface="Times New Roman" panose="02020603050405020304" pitchFamily="18" charset="0"/>
              </a:rPr>
              <a:t>Remove gloves and wash hands when work with hazardous materials has been completed and before leaving the laboratory.</a:t>
            </a:r>
          </a:p>
          <a:p>
            <a:pPr>
              <a:defRPr/>
            </a:pPr>
            <a:r>
              <a:rPr lang="en-US" dirty="0">
                <a:latin typeface="Times New Roman" panose="02020603050405020304" pitchFamily="18" charset="0"/>
                <a:cs typeface="Times New Roman" panose="02020603050405020304" pitchFamily="18" charset="0"/>
              </a:rPr>
              <a:t>Do not wash or reuse disposable gloves. Dispose of used gloves with other contaminated laboratory waste. Hand washing protocols must be rigorously followed.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0" y="1371600"/>
            <a:ext cx="3290149" cy="4346181"/>
          </a:xfrm>
          <a:prstGeom prst="rect">
            <a:avLst/>
          </a:prstGeom>
        </p:spPr>
      </p:pic>
    </p:spTree>
    <p:extLst>
      <p:ext uri="{BB962C8B-B14F-4D97-AF65-F5344CB8AC3E}">
        <p14:creationId xmlns:p14="http://schemas.microsoft.com/office/powerpoint/2010/main" val="2312277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Injection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020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17418" y="561068"/>
            <a:ext cx="10515600" cy="1325563"/>
          </a:xfrm>
        </p:spPr>
        <p:txBody>
          <a:bodyPr>
            <a:normAutofit fontScale="90000"/>
          </a:bodyPr>
          <a:lstStyle/>
          <a:p>
            <a:r>
              <a:rPr lang="en-US" dirty="0">
                <a:latin typeface="Times New Roman" panose="02020603050405020304" pitchFamily="18" charset="0"/>
                <a:cs typeface="Times New Roman" panose="02020603050405020304" pitchFamily="18" charset="0"/>
              </a:rPr>
              <a:t>Your Rights under the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Texas Hazard Communication Act (THCA)</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p>
        </p:txBody>
      </p:sp>
      <p:sp>
        <p:nvSpPr>
          <p:cNvPr id="14339" name="Rectangle 1027"/>
          <p:cNvSpPr>
            <a:spLocks noGrp="1" noChangeArrowheads="1"/>
          </p:cNvSpPr>
          <p:nvPr>
            <p:ph idx="1"/>
          </p:nvPr>
        </p:nvSpPr>
        <p:spPr>
          <a:xfrm>
            <a:off x="817418" y="2286000"/>
            <a:ext cx="10002982" cy="4351338"/>
          </a:xfrm>
        </p:spPr>
        <p:txBody>
          <a:bodyPr/>
          <a:lstStyle/>
          <a:p>
            <a:r>
              <a:rPr lang="en-US" dirty="0">
                <a:latin typeface="Times New Roman" panose="02020603050405020304" pitchFamily="18" charset="0"/>
                <a:cs typeface="Times New Roman" panose="02020603050405020304" pitchFamily="18" charset="0"/>
              </a:rPr>
              <a:t>Information on your chemical exposures</a:t>
            </a:r>
          </a:p>
          <a:p>
            <a:r>
              <a:rPr lang="en-US" dirty="0">
                <a:latin typeface="Times New Roman" panose="02020603050405020304" pitchFamily="18" charset="0"/>
                <a:cs typeface="Times New Roman" panose="02020603050405020304" pitchFamily="18" charset="0"/>
              </a:rPr>
              <a:t>Receive training on chemical hazards</a:t>
            </a:r>
          </a:p>
          <a:p>
            <a:r>
              <a:rPr lang="en-US" dirty="0">
                <a:latin typeface="Times New Roman" panose="02020603050405020304" pitchFamily="18" charset="0"/>
                <a:cs typeface="Times New Roman" panose="02020603050405020304" pitchFamily="18" charset="0"/>
              </a:rPr>
              <a:t>Access copies of  SDS’s</a:t>
            </a:r>
          </a:p>
          <a:p>
            <a:r>
              <a:rPr lang="en-US" dirty="0">
                <a:latin typeface="Times New Roman" panose="02020603050405020304" pitchFamily="18" charset="0"/>
                <a:cs typeface="Times New Roman" panose="02020603050405020304" pitchFamily="18" charset="0"/>
              </a:rPr>
              <a:t>Receive appropriate protective equipment (free of charge) </a:t>
            </a:r>
          </a:p>
          <a:p>
            <a:r>
              <a:rPr lang="en-US" dirty="0">
                <a:latin typeface="Times New Roman" panose="02020603050405020304" pitchFamily="18" charset="0"/>
                <a:cs typeface="Times New Roman" panose="02020603050405020304" pitchFamily="18" charset="0"/>
              </a:rPr>
              <a:t>File complaints, assist inspectors, or testify against your employer</a:t>
            </a:r>
          </a:p>
          <a:p>
            <a:pPr lvl="1"/>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32281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3852" y="365125"/>
            <a:ext cx="9541819" cy="6145638"/>
          </a:xfrm>
        </p:spPr>
      </p:pic>
      <p:sp>
        <p:nvSpPr>
          <p:cNvPr id="4" name="Slide Number Placeholder 3"/>
          <p:cNvSpPr>
            <a:spLocks noGrp="1"/>
          </p:cNvSpPr>
          <p:nvPr>
            <p:ph type="sldNum" sz="quarter" idx="12"/>
          </p:nvPr>
        </p:nvSpPr>
        <p:spPr/>
        <p:txBody>
          <a:bodyPr/>
          <a:lstStyle/>
          <a:p>
            <a:fld id="{4BD0CA51-8A1D-4071-A62A-61B968C41832}" type="slidenum">
              <a:rPr lang="en-US" smtClean="0"/>
              <a:t>60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540686"/>
            <a:ext cx="4019505" cy="2469696"/>
          </a:xfrm>
          <a:prstGeom prst="rect">
            <a:avLst/>
          </a:prstGeom>
        </p:spPr>
      </p:pic>
    </p:spTree>
    <p:extLst>
      <p:ext uri="{BB962C8B-B14F-4D97-AF65-F5344CB8AC3E}">
        <p14:creationId xmlns:p14="http://schemas.microsoft.com/office/powerpoint/2010/main" val="757334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Protecting Yourself from Injection Exposure </a:t>
            </a:r>
          </a:p>
        </p:txBody>
      </p:sp>
      <p:sp>
        <p:nvSpPr>
          <p:cNvPr id="3" name="Content Placeholder 2"/>
          <p:cNvSpPr>
            <a:spLocks noGrp="1"/>
          </p:cNvSpPr>
          <p:nvPr>
            <p:ph idx="1"/>
          </p:nvPr>
        </p:nvSpPr>
        <p:spPr>
          <a:xfrm>
            <a:off x="838200" y="1825625"/>
            <a:ext cx="4894780" cy="4351338"/>
          </a:xfrm>
        </p:spPr>
        <p:txBody>
          <a:bodyPr/>
          <a:lstStyle/>
          <a:p>
            <a:r>
              <a:rPr lang="en-US" dirty="0">
                <a:latin typeface="Times New Roman" panose="02020603050405020304" pitchFamily="18" charset="0"/>
                <a:cs typeface="Times New Roman" panose="02020603050405020304" pitchFamily="18" charset="0"/>
              </a:rPr>
              <a:t>Place sharps container  in vicinity of where you are working</a:t>
            </a:r>
          </a:p>
          <a:p>
            <a:r>
              <a:rPr lang="en-US" dirty="0">
                <a:latin typeface="Times New Roman" panose="02020603050405020304" pitchFamily="18" charset="0"/>
                <a:cs typeface="Times New Roman" panose="02020603050405020304" pitchFamily="18" charset="0"/>
              </a:rPr>
              <a:t>Dispose of sharps into sharps container free of charge</a:t>
            </a:r>
          </a:p>
          <a:p>
            <a:r>
              <a:rPr lang="en-US" dirty="0">
                <a:latin typeface="Times New Roman" panose="02020603050405020304" pitchFamily="18" charset="0"/>
                <a:cs typeface="Times New Roman" panose="02020603050405020304" pitchFamily="18" charset="0"/>
              </a:rPr>
              <a:t>Sharps are considered medical waste </a:t>
            </a:r>
          </a:p>
        </p:txBody>
      </p:sp>
      <p:sp>
        <p:nvSpPr>
          <p:cNvPr id="4" name="Slide Number Placeholder 3"/>
          <p:cNvSpPr>
            <a:spLocks noGrp="1"/>
          </p:cNvSpPr>
          <p:nvPr>
            <p:ph type="sldNum" sz="quarter" idx="12"/>
          </p:nvPr>
        </p:nvSpPr>
        <p:spPr/>
        <p:txBody>
          <a:bodyPr/>
          <a:lstStyle/>
          <a:p>
            <a:fld id="{4BD0CA51-8A1D-4071-A62A-61B968C41832}" type="slidenum">
              <a:rPr lang="en-US" smtClean="0"/>
              <a:t>61</a:t>
            </a:fld>
            <a:endParaRPr lang="en-US"/>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1713469"/>
            <a:ext cx="3294746" cy="43513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057" y="2005013"/>
            <a:ext cx="2490788" cy="2490788"/>
          </a:xfrm>
          <a:prstGeom prst="rect">
            <a:avLst/>
          </a:prstGeom>
        </p:spPr>
      </p:pic>
    </p:spTree>
    <p:extLst>
      <p:ext uri="{BB962C8B-B14F-4D97-AF65-F5344CB8AC3E}">
        <p14:creationId xmlns:p14="http://schemas.microsoft.com/office/powerpoint/2010/main" val="3188460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902950" cy="2852737"/>
          </a:xfrm>
        </p:spPr>
        <p:txBody>
          <a:bodyPr>
            <a:normAutofit/>
          </a:bodyPr>
          <a:lstStyle/>
          <a:p>
            <a:r>
              <a:rPr lang="en-US" sz="4800" dirty="0"/>
              <a:t>American Chemical Society - Nanoparticles</a:t>
            </a:r>
          </a:p>
        </p:txBody>
      </p:sp>
      <p:sp>
        <p:nvSpPr>
          <p:cNvPr id="3" name="Text Placeholder 2"/>
          <p:cNvSpPr>
            <a:spLocks noGrp="1"/>
          </p:cNvSpPr>
          <p:nvPr>
            <p:ph type="body" idx="1"/>
          </p:nvPr>
        </p:nvSpPr>
        <p:spPr>
          <a:xfrm>
            <a:off x="831850" y="4589463"/>
            <a:ext cx="10979150" cy="1500187"/>
          </a:xfrm>
        </p:spPr>
        <p:txBody>
          <a:bodyPr/>
          <a:lstStyle/>
          <a:p>
            <a:endParaRPr lang="en-US" dirty="0"/>
          </a:p>
        </p:txBody>
      </p:sp>
    </p:spTree>
    <p:extLst>
      <p:ext uri="{BB962C8B-B14F-4D97-AF65-F5344CB8AC3E}">
        <p14:creationId xmlns:p14="http://schemas.microsoft.com/office/powerpoint/2010/main" val="3806640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US" altLang="en-US" dirty="0">
                <a:latin typeface="Times New Roman" panose="02020603050405020304" pitchFamily="18" charset="0"/>
                <a:cs typeface="Times New Roman" panose="02020603050405020304" pitchFamily="18" charset="0"/>
              </a:rPr>
              <a:t>Laboratory Safety Guidelines for Using Nano-Materials (1)</a:t>
            </a:r>
          </a:p>
        </p:txBody>
      </p:sp>
      <p:sp>
        <p:nvSpPr>
          <p:cNvPr id="49155" name="Rectangle 3"/>
          <p:cNvSpPr>
            <a:spLocks noGrp="1" noChangeArrowheads="1"/>
          </p:cNvSpPr>
          <p:nvPr>
            <p:ph idx="1"/>
          </p:nvPr>
        </p:nvSpPr>
        <p:spPr>
          <a:xfrm>
            <a:off x="1981200" y="1600200"/>
            <a:ext cx="8229600" cy="4876800"/>
          </a:xfrm>
        </p:spPr>
        <p:txBody>
          <a:bodyPr>
            <a:normAutofit fontScale="92500"/>
          </a:bodyPr>
          <a:lstStyle/>
          <a:p>
            <a:pPr eaLnBrk="1" hangingPunct="1">
              <a:lnSpc>
                <a:spcPct val="90000"/>
              </a:lnSpc>
            </a:pPr>
            <a:r>
              <a:rPr lang="en-US" altLang="en-US" sz="2100" b="1" dirty="0">
                <a:latin typeface="Times New Roman" panose="02020603050405020304" pitchFamily="18" charset="0"/>
                <a:cs typeface="Times New Roman" panose="02020603050405020304" pitchFamily="18" charset="0"/>
              </a:rPr>
              <a:t>LAB SAFETY GUIDELINES FOR HANDLING NANOMATERIALS</a:t>
            </a:r>
          </a:p>
          <a:p>
            <a:pPr eaLnBrk="1" hangingPunct="1">
              <a:lnSpc>
                <a:spcPct val="90000"/>
              </a:lnSpc>
            </a:pPr>
            <a:r>
              <a:rPr lang="en-US" altLang="en-US" sz="2100" dirty="0">
                <a:latin typeface="Times New Roman" panose="02020603050405020304" pitchFamily="18" charset="0"/>
                <a:cs typeface="Times New Roman" panose="02020603050405020304" pitchFamily="18" charset="0"/>
              </a:rPr>
              <a:t>Use good general laboratory safety practices as found in your chemical hygiene plan. Wear gloves, lab coats, safety glasses, face shields, closed-toed shoes as needed. </a:t>
            </a:r>
          </a:p>
          <a:p>
            <a:pPr eaLnBrk="1" hangingPunct="1">
              <a:lnSpc>
                <a:spcPct val="90000"/>
              </a:lnSpc>
            </a:pPr>
            <a:r>
              <a:rPr lang="en-US" altLang="en-US" sz="2100" dirty="0">
                <a:latin typeface="Times New Roman" panose="02020603050405020304" pitchFamily="18" charset="0"/>
                <a:cs typeface="Times New Roman" panose="02020603050405020304" pitchFamily="18" charset="0"/>
              </a:rPr>
              <a:t>Be sure to consider the hazards of precursor materials in evaluating process hazards. </a:t>
            </a:r>
          </a:p>
          <a:p>
            <a:pPr eaLnBrk="1" hangingPunct="1">
              <a:lnSpc>
                <a:spcPct val="90000"/>
              </a:lnSpc>
            </a:pPr>
            <a:r>
              <a:rPr lang="en-US" altLang="en-US" sz="2100" dirty="0">
                <a:latin typeface="Times New Roman" panose="02020603050405020304" pitchFamily="18" charset="0"/>
                <a:cs typeface="Times New Roman" panose="02020603050405020304" pitchFamily="18" charset="0"/>
              </a:rPr>
              <a:t>Avoid skin contact with nanoparticles or nanoparticle-containing solutions by using appropriate personal protective equipment. Do not handle nanoparticles with your bare skin. </a:t>
            </a:r>
          </a:p>
          <a:p>
            <a:pPr eaLnBrk="1" hangingPunct="1">
              <a:lnSpc>
                <a:spcPct val="90000"/>
              </a:lnSpc>
            </a:pPr>
            <a:r>
              <a:rPr lang="en-US" altLang="en-US" sz="2100" dirty="0">
                <a:latin typeface="Times New Roman" panose="02020603050405020304" pitchFamily="18" charset="0"/>
                <a:cs typeface="Times New Roman" panose="02020603050405020304" pitchFamily="18" charset="0"/>
              </a:rPr>
              <a:t>If it is necessary to handle nanoparticle powders outside of a HEPA-filtered powered-exhaust laminar flow hood, wear appropriate respiratory protection. The appropriate respirator should be selected based on professional consultation. </a:t>
            </a:r>
          </a:p>
          <a:p>
            <a:pPr eaLnBrk="1" hangingPunct="1">
              <a:lnSpc>
                <a:spcPct val="90000"/>
              </a:lnSpc>
            </a:pPr>
            <a:endParaRPr lang="en-US" altLang="en-US" sz="2100"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sz="2100" b="1" dirty="0">
                <a:latin typeface="Times New Roman" panose="02020603050405020304" pitchFamily="18" charset="0"/>
                <a:cs typeface="Times New Roman" panose="02020603050405020304" pitchFamily="18" charset="0"/>
              </a:rPr>
              <a:t>(1) American Chemical Society</a:t>
            </a:r>
            <a:r>
              <a:rPr lang="en-US" altLang="en-US" sz="21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5092884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a:latin typeface="Times New Roman" panose="02020603050405020304" pitchFamily="18" charset="0"/>
                <a:cs typeface="Times New Roman" panose="02020603050405020304" pitchFamily="18" charset="0"/>
              </a:rPr>
              <a:t>Recommendations (cont.)</a:t>
            </a:r>
          </a:p>
        </p:txBody>
      </p:sp>
      <p:sp>
        <p:nvSpPr>
          <p:cNvPr id="50179" name="Rectangle 3"/>
          <p:cNvSpPr>
            <a:spLocks noGrp="1" noChangeArrowheads="1"/>
          </p:cNvSpPr>
          <p:nvPr>
            <p:ph idx="1"/>
          </p:nvPr>
        </p:nvSpPr>
        <p:spPr>
          <a:xfrm>
            <a:off x="2362200" y="1371600"/>
            <a:ext cx="8001000" cy="5029200"/>
          </a:xfrm>
        </p:spPr>
        <p:txBody>
          <a:bodyPr/>
          <a:lstStyle/>
          <a:p>
            <a:pPr eaLnBrk="1" hangingPunct="1">
              <a:lnSpc>
                <a:spcPct val="80000"/>
              </a:lnSpc>
            </a:pPr>
            <a:r>
              <a:rPr lang="en-US" altLang="en-US" sz="1900" dirty="0">
                <a:latin typeface="Times New Roman" panose="02020603050405020304" pitchFamily="18" charset="0"/>
                <a:cs typeface="Times New Roman" panose="02020603050405020304" pitchFamily="18" charset="0"/>
              </a:rPr>
              <a:t>Use fume exhaust hoods to expel fumes from tube furnaces or chemical reaction vessels. </a:t>
            </a:r>
          </a:p>
          <a:p>
            <a:pPr eaLnBrk="1" hangingPunct="1">
              <a:lnSpc>
                <a:spcPct val="80000"/>
              </a:lnSpc>
            </a:pPr>
            <a:r>
              <a:rPr lang="en-US" altLang="en-US" sz="1900" dirty="0">
                <a:latin typeface="Times New Roman" panose="02020603050405020304" pitchFamily="18" charset="0"/>
                <a:cs typeface="Times New Roman" panose="02020603050405020304" pitchFamily="18" charset="0"/>
              </a:rPr>
              <a:t>Dispose of and transport waste nanoparticles according to hazardous chemical waste guidelines. </a:t>
            </a:r>
          </a:p>
          <a:p>
            <a:pPr eaLnBrk="1" hangingPunct="1">
              <a:lnSpc>
                <a:spcPct val="80000"/>
              </a:lnSpc>
            </a:pPr>
            <a:r>
              <a:rPr lang="en-US" altLang="en-US" sz="1900" dirty="0">
                <a:latin typeface="Times New Roman" panose="02020603050405020304" pitchFamily="18" charset="0"/>
                <a:cs typeface="Times New Roman" panose="02020603050405020304" pitchFamily="18" charset="0"/>
              </a:rPr>
              <a:t>Vacuum cleaners used to clean up nanoparticles should be tested, HEPA-filtered units. </a:t>
            </a:r>
          </a:p>
          <a:p>
            <a:pPr eaLnBrk="1" hangingPunct="1">
              <a:lnSpc>
                <a:spcPct val="80000"/>
              </a:lnSpc>
            </a:pPr>
            <a:r>
              <a:rPr lang="en-US" altLang="en-US" sz="1900" dirty="0">
                <a:latin typeface="Times New Roman" panose="02020603050405020304" pitchFamily="18" charset="0"/>
                <a:cs typeface="Times New Roman" panose="02020603050405020304" pitchFamily="18" charset="0"/>
              </a:rPr>
              <a:t>Equipment previously used to manufacture or handle nanoparticles should be evaluated for potential contamination prior to disposal or reuse for another purpose. </a:t>
            </a:r>
          </a:p>
          <a:p>
            <a:pPr eaLnBrk="1" hangingPunct="1">
              <a:lnSpc>
                <a:spcPct val="80000"/>
              </a:lnSpc>
            </a:pPr>
            <a:r>
              <a:rPr lang="en-US" altLang="en-US" sz="1900" dirty="0">
                <a:latin typeface="Times New Roman" panose="02020603050405020304" pitchFamily="18" charset="0"/>
                <a:cs typeface="Times New Roman" panose="02020603050405020304" pitchFamily="18" charset="0"/>
              </a:rPr>
              <a:t>Lab equipment and exhaust systems should also be evaluated prior to removal, remodeling, or repair. </a:t>
            </a:r>
          </a:p>
          <a:p>
            <a:pPr eaLnBrk="1" hangingPunct="1">
              <a:lnSpc>
                <a:spcPct val="80000"/>
              </a:lnSpc>
            </a:pPr>
            <a:r>
              <a:rPr lang="en-US" altLang="en-US" sz="1900" dirty="0">
                <a:latin typeface="Times New Roman" panose="02020603050405020304" pitchFamily="18" charset="0"/>
                <a:cs typeface="Times New Roman" panose="02020603050405020304" pitchFamily="18" charset="0"/>
              </a:rPr>
              <a:t>Given the differing synthetic methods and experimental goals, no blanket recommendation can be made regarding aerosol emissions controls. This should be evaluated on a case by case basis. </a:t>
            </a:r>
          </a:p>
          <a:p>
            <a:pPr eaLnBrk="1" hangingPunct="1">
              <a:lnSpc>
                <a:spcPct val="80000"/>
              </a:lnSpc>
            </a:pPr>
            <a:r>
              <a:rPr lang="en-US" altLang="en-US" sz="1900" dirty="0">
                <a:latin typeface="Times New Roman" panose="02020603050405020304" pitchFamily="18" charset="0"/>
                <a:cs typeface="Times New Roman" panose="02020603050405020304" pitchFamily="18" charset="0"/>
              </a:rPr>
              <a:t>Consideration should be given to the high reactivity of some </a:t>
            </a:r>
            <a:r>
              <a:rPr lang="en-US" altLang="en-US" sz="1900" dirty="0" err="1">
                <a:latin typeface="Times New Roman" panose="02020603050405020304" pitchFamily="18" charset="0"/>
                <a:cs typeface="Times New Roman" panose="02020603050405020304" pitchFamily="18" charset="0"/>
              </a:rPr>
              <a:t>nanopowders</a:t>
            </a:r>
            <a:r>
              <a:rPr lang="en-US" altLang="en-US" sz="1900" dirty="0">
                <a:latin typeface="Times New Roman" panose="02020603050405020304" pitchFamily="18" charset="0"/>
                <a:cs typeface="Times New Roman" panose="02020603050405020304" pitchFamily="18" charset="0"/>
              </a:rPr>
              <a:t> materials with regard to potential fire and explosion hazards. </a:t>
            </a:r>
            <a:br>
              <a:rPr lang="en-US" altLang="en-US" sz="1900" dirty="0">
                <a:latin typeface="Times New Roman" panose="02020603050405020304" pitchFamily="18" charset="0"/>
                <a:cs typeface="Times New Roman" panose="02020603050405020304" pitchFamily="18" charset="0"/>
              </a:rPr>
            </a:br>
            <a:endParaRPr lang="en-US" alt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2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l"/>
            <a:r>
              <a:rPr lang="en-GB" dirty="0">
                <a:latin typeface="Times New Roman" panose="02020603050405020304" pitchFamily="18" charset="0"/>
                <a:cs typeface="Times New Roman" panose="02020603050405020304" pitchFamily="18" charset="0"/>
              </a:rPr>
              <a:t>Gas cylinders</a:t>
            </a:r>
            <a:endParaRPr lang="en-US" dirty="0">
              <a:latin typeface="Times New Roman" panose="02020603050405020304" pitchFamily="18" charset="0"/>
              <a:cs typeface="Times New Roman" panose="02020603050405020304" pitchFamily="18" charset="0"/>
            </a:endParaRPr>
          </a:p>
        </p:txBody>
      </p:sp>
      <p:sp>
        <p:nvSpPr>
          <p:cNvPr id="43011" name="Rectangle 3"/>
          <p:cNvSpPr>
            <a:spLocks noGrp="1" noChangeArrowheads="1"/>
          </p:cNvSpPr>
          <p:nvPr>
            <p:ph type="body" sz="half" idx="1"/>
          </p:nvPr>
        </p:nvSpPr>
        <p:spPr>
          <a:xfrm>
            <a:off x="1752600" y="1752600"/>
            <a:ext cx="5486400" cy="4419600"/>
          </a:xfrm>
        </p:spPr>
        <p:txBody>
          <a:bodyPr/>
          <a:lstStyle/>
          <a:p>
            <a:pPr>
              <a:lnSpc>
                <a:spcPct val="90000"/>
              </a:lnSpc>
            </a:pPr>
            <a:r>
              <a:rPr lang="en-GB" sz="2200" dirty="0">
                <a:solidFill>
                  <a:schemeClr val="tx1"/>
                </a:solidFill>
                <a:latin typeface="Times New Roman" panose="02020603050405020304" pitchFamily="18" charset="0"/>
                <a:cs typeface="Times New Roman" panose="02020603050405020304" pitchFamily="18" charset="0"/>
              </a:rPr>
              <a:t>Never use without formal training</a:t>
            </a:r>
          </a:p>
          <a:p>
            <a:pPr>
              <a:lnSpc>
                <a:spcPct val="90000"/>
              </a:lnSpc>
            </a:pPr>
            <a:r>
              <a:rPr lang="en-GB" sz="2200" dirty="0">
                <a:solidFill>
                  <a:schemeClr val="tx1"/>
                </a:solidFill>
                <a:latin typeface="Times New Roman" panose="02020603050405020304" pitchFamily="18" charset="0"/>
                <a:cs typeface="Times New Roman" panose="02020603050405020304" pitchFamily="18" charset="0"/>
              </a:rPr>
              <a:t>Minimise the number in a laboratory</a:t>
            </a:r>
          </a:p>
          <a:p>
            <a:pPr lvl="1">
              <a:lnSpc>
                <a:spcPct val="90000"/>
              </a:lnSpc>
            </a:pPr>
            <a:r>
              <a:rPr lang="en-GB" sz="2000" dirty="0">
                <a:solidFill>
                  <a:schemeClr val="tx1"/>
                </a:solidFill>
                <a:latin typeface="Times New Roman" panose="02020603050405020304" pitchFamily="18" charset="0"/>
                <a:cs typeface="Times New Roman" panose="02020603050405020304" pitchFamily="18" charset="0"/>
              </a:rPr>
              <a:t>Store externally whenever possible</a:t>
            </a:r>
          </a:p>
          <a:p>
            <a:pPr>
              <a:lnSpc>
                <a:spcPct val="90000"/>
              </a:lnSpc>
            </a:pPr>
            <a:r>
              <a:rPr lang="en-GB" sz="2200" dirty="0">
                <a:solidFill>
                  <a:schemeClr val="tx1"/>
                </a:solidFill>
                <a:latin typeface="Times New Roman" panose="02020603050405020304" pitchFamily="18" charset="0"/>
                <a:cs typeface="Times New Roman" panose="02020603050405020304" pitchFamily="18" charset="0"/>
              </a:rPr>
              <a:t>Cylinders are heavy and can do serious damage to you if they fall</a:t>
            </a:r>
          </a:p>
          <a:p>
            <a:pPr lvl="1">
              <a:lnSpc>
                <a:spcPct val="90000"/>
              </a:lnSpc>
            </a:pPr>
            <a:r>
              <a:rPr lang="en-GB" sz="2000" dirty="0">
                <a:solidFill>
                  <a:schemeClr val="tx1"/>
                </a:solidFill>
                <a:latin typeface="Times New Roman" panose="02020603050405020304" pitchFamily="18" charset="0"/>
                <a:cs typeface="Times New Roman" panose="02020603050405020304" pitchFamily="18" charset="0"/>
              </a:rPr>
              <a:t>Ensure that they are chained when in use</a:t>
            </a:r>
          </a:p>
          <a:p>
            <a:pPr lvl="1">
              <a:lnSpc>
                <a:spcPct val="90000"/>
              </a:lnSpc>
            </a:pPr>
            <a:r>
              <a:rPr lang="en-GB" sz="2000" dirty="0">
                <a:solidFill>
                  <a:schemeClr val="tx1"/>
                </a:solidFill>
                <a:latin typeface="Times New Roman" panose="02020603050405020304" pitchFamily="18" charset="0"/>
                <a:cs typeface="Times New Roman" panose="02020603050405020304" pitchFamily="18" charset="0"/>
              </a:rPr>
              <a:t>Move only with a cylinder trolley</a:t>
            </a:r>
          </a:p>
          <a:p>
            <a:pPr>
              <a:lnSpc>
                <a:spcPct val="90000"/>
              </a:lnSpc>
            </a:pPr>
            <a:r>
              <a:rPr lang="en-GB" sz="2200" dirty="0">
                <a:solidFill>
                  <a:schemeClr val="tx1"/>
                </a:solidFill>
                <a:latin typeface="Times New Roman" panose="02020603050405020304" pitchFamily="18" charset="0"/>
                <a:cs typeface="Times New Roman" panose="02020603050405020304" pitchFamily="18" charset="0"/>
              </a:rPr>
              <a:t>Use regulators &amp; control equipment suitable for the gas concerned</a:t>
            </a:r>
          </a:p>
          <a:p>
            <a:pPr>
              <a:lnSpc>
                <a:spcPct val="90000"/>
              </a:lnSpc>
            </a:pPr>
            <a:r>
              <a:rPr lang="en-GB" sz="2200" dirty="0">
                <a:solidFill>
                  <a:schemeClr val="tx1"/>
                </a:solidFill>
                <a:latin typeface="Times New Roman" panose="02020603050405020304" pitchFamily="18" charset="0"/>
                <a:cs typeface="Times New Roman" panose="02020603050405020304" pitchFamily="18" charset="0"/>
              </a:rPr>
              <a:t>Consider the consequences if your cylinder leaks</a:t>
            </a:r>
            <a:endParaRPr lang="en-US" sz="22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7857" b="7118"/>
          <a:stretch/>
        </p:blipFill>
        <p:spPr>
          <a:xfrm>
            <a:off x="7467600" y="1600201"/>
            <a:ext cx="2906486" cy="24764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4191000"/>
            <a:ext cx="1731766" cy="231190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7984"/>
          <a:stretch/>
        </p:blipFill>
        <p:spPr>
          <a:xfrm>
            <a:off x="7239000" y="4114800"/>
            <a:ext cx="1288252" cy="2388108"/>
          </a:xfrm>
          <a:prstGeom prst="rect">
            <a:avLst/>
          </a:prstGeom>
        </p:spPr>
      </p:pic>
    </p:spTree>
    <p:extLst>
      <p:ext uri="{BB962C8B-B14F-4D97-AF65-F5344CB8AC3E}">
        <p14:creationId xmlns:p14="http://schemas.microsoft.com/office/powerpoint/2010/main" val="71564393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2000" fill="hold"/>
                                        <p:tgtEl>
                                          <p:spTgt spid="43010"/>
                                        </p:tgtEl>
                                        <p:attrNameLst>
                                          <p:attrName>ppt_w</p:attrName>
                                        </p:attrNameLst>
                                      </p:cBhvr>
                                      <p:tavLst>
                                        <p:tav tm="0">
                                          <p:val>
                                            <p:strVal val="#ppt_w*2.5"/>
                                          </p:val>
                                        </p:tav>
                                        <p:tav tm="100000">
                                          <p:val>
                                            <p:strVal val="#ppt_w"/>
                                          </p:val>
                                        </p:tav>
                                      </p:tavLst>
                                    </p:anim>
                                    <p:anim calcmode="lin" valueType="num">
                                      <p:cBhvr>
                                        <p:cTn id="8" dur="2000" fill="hold"/>
                                        <p:tgtEl>
                                          <p:spTgt spid="43010"/>
                                        </p:tgtEl>
                                        <p:attrNameLst>
                                          <p:attrName>ppt_h</p:attrName>
                                        </p:attrNameLst>
                                      </p:cBhvr>
                                      <p:tavLst>
                                        <p:tav tm="0">
                                          <p:val>
                                            <p:strVal val="#ppt_h"/>
                                          </p:val>
                                        </p:tav>
                                        <p:tav tm="100000">
                                          <p:val>
                                            <p:strVal val="#ppt_h"/>
                                          </p:val>
                                        </p:tav>
                                      </p:tavLst>
                                    </p:anim>
                                    <p:anim calcmode="lin" valueType="num">
                                      <p:cBhvr>
                                        <p:cTn id="9" dur="2000" fill="hold"/>
                                        <p:tgtEl>
                                          <p:spTgt spid="4301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4301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430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3011">
                                            <p:txEl>
                                              <p:pRg st="0" end="0"/>
                                            </p:txEl>
                                          </p:spTgt>
                                        </p:tgtEl>
                                        <p:attrNameLst>
                                          <p:attrName>style.visibility</p:attrName>
                                        </p:attrNameLst>
                                      </p:cBhvr>
                                      <p:to>
                                        <p:strVal val="visible"/>
                                      </p:to>
                                    </p:set>
                                    <p:animEffect transition="in" filter="wipe(left)">
                                      <p:cBhvr>
                                        <p:cTn id="16" dur="500"/>
                                        <p:tgtEl>
                                          <p:spTgt spid="4301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3011">
                                            <p:txEl>
                                              <p:pRg st="1" end="1"/>
                                            </p:txEl>
                                          </p:spTgt>
                                        </p:tgtEl>
                                        <p:attrNameLst>
                                          <p:attrName>style.visibility</p:attrName>
                                        </p:attrNameLst>
                                      </p:cBhvr>
                                      <p:to>
                                        <p:strVal val="visible"/>
                                      </p:to>
                                    </p:set>
                                    <p:animEffect transition="in" filter="wipe(left)">
                                      <p:cBhvr>
                                        <p:cTn id="21" dur="500"/>
                                        <p:tgtEl>
                                          <p:spTgt spid="43011">
                                            <p:txEl>
                                              <p:pRg st="1" end="1"/>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3011">
                                            <p:txEl>
                                              <p:pRg st="2" end="2"/>
                                            </p:txEl>
                                          </p:spTgt>
                                        </p:tgtEl>
                                        <p:attrNameLst>
                                          <p:attrName>style.visibility</p:attrName>
                                        </p:attrNameLst>
                                      </p:cBhvr>
                                      <p:to>
                                        <p:strVal val="visible"/>
                                      </p:to>
                                    </p:set>
                                    <p:animEffect transition="in" filter="wipe(left)">
                                      <p:cBhvr>
                                        <p:cTn id="24" dur="500"/>
                                        <p:tgtEl>
                                          <p:spTgt spid="43011">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3011">
                                            <p:txEl>
                                              <p:pRg st="3" end="3"/>
                                            </p:txEl>
                                          </p:spTgt>
                                        </p:tgtEl>
                                        <p:attrNameLst>
                                          <p:attrName>style.visibility</p:attrName>
                                        </p:attrNameLst>
                                      </p:cBhvr>
                                      <p:to>
                                        <p:strVal val="visible"/>
                                      </p:to>
                                    </p:set>
                                    <p:animEffect transition="in" filter="wipe(left)">
                                      <p:cBhvr>
                                        <p:cTn id="29" dur="500"/>
                                        <p:tgtEl>
                                          <p:spTgt spid="43011">
                                            <p:txEl>
                                              <p:pRg st="3" end="3"/>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3011">
                                            <p:txEl>
                                              <p:pRg st="4" end="4"/>
                                            </p:txEl>
                                          </p:spTgt>
                                        </p:tgtEl>
                                        <p:attrNameLst>
                                          <p:attrName>style.visibility</p:attrName>
                                        </p:attrNameLst>
                                      </p:cBhvr>
                                      <p:to>
                                        <p:strVal val="visible"/>
                                      </p:to>
                                    </p:set>
                                    <p:animEffect transition="in" filter="wipe(left)">
                                      <p:cBhvr>
                                        <p:cTn id="32" dur="500"/>
                                        <p:tgtEl>
                                          <p:spTgt spid="43011">
                                            <p:txEl>
                                              <p:pRg st="4" end="4"/>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011">
                                            <p:txEl>
                                              <p:pRg st="5" end="5"/>
                                            </p:txEl>
                                          </p:spTgt>
                                        </p:tgtEl>
                                        <p:attrNameLst>
                                          <p:attrName>style.visibility</p:attrName>
                                        </p:attrNameLst>
                                      </p:cBhvr>
                                      <p:to>
                                        <p:strVal val="visible"/>
                                      </p:to>
                                    </p:set>
                                    <p:animEffect transition="in" filter="wipe(left)">
                                      <p:cBhvr>
                                        <p:cTn id="35" dur="500"/>
                                        <p:tgtEl>
                                          <p:spTgt spid="43011">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011">
                                            <p:txEl>
                                              <p:pRg st="6" end="6"/>
                                            </p:txEl>
                                          </p:spTgt>
                                        </p:tgtEl>
                                        <p:attrNameLst>
                                          <p:attrName>style.visibility</p:attrName>
                                        </p:attrNameLst>
                                      </p:cBhvr>
                                      <p:to>
                                        <p:strVal val="visible"/>
                                      </p:to>
                                    </p:set>
                                    <p:animEffect transition="in" filter="wipe(left)">
                                      <p:cBhvr>
                                        <p:cTn id="40" dur="500"/>
                                        <p:tgtEl>
                                          <p:spTgt spid="43011">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3011">
                                            <p:txEl>
                                              <p:pRg st="7" end="7"/>
                                            </p:txEl>
                                          </p:spTgt>
                                        </p:tgtEl>
                                        <p:attrNameLst>
                                          <p:attrName>style.visibility</p:attrName>
                                        </p:attrNameLst>
                                      </p:cBhvr>
                                      <p:to>
                                        <p:strVal val="visible"/>
                                      </p:to>
                                    </p:set>
                                    <p:animEffect transition="in" filter="wipe(left)">
                                      <p:cBhvr>
                                        <p:cTn id="45" dur="500"/>
                                        <p:tgtEl>
                                          <p:spTgt spid="43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1" y="381000"/>
            <a:ext cx="9142413" cy="1143000"/>
          </a:xfrm>
          <a:noFill/>
        </p:spPr>
        <p:txBody>
          <a:bodyPr vert="horz" lIns="92075" tIns="46038" rIns="92075" bIns="46038" rtlCol="0" anchor="ctr">
            <a:normAutofit/>
          </a:bodyPr>
          <a:lstStyle/>
          <a:p>
            <a:pPr eaLnBrk="1" hangingPunct="1"/>
            <a:r>
              <a:rPr lang="en-US" dirty="0">
                <a:latin typeface="Times New Roman" panose="02020603050405020304" pitchFamily="18" charset="0"/>
                <a:cs typeface="Times New Roman" panose="02020603050405020304" pitchFamily="18" charset="0"/>
              </a:rPr>
              <a:t> Chemical Segregation</a:t>
            </a:r>
            <a:endParaRPr lang="en-US" sz="3200" dirty="0">
              <a:latin typeface="Times New Roman" panose="02020603050405020304" pitchFamily="18" charset="0"/>
              <a:cs typeface="Times New Roman" panose="02020603050405020304" pitchFamily="18" charset="0"/>
            </a:endParaRPr>
          </a:p>
        </p:txBody>
      </p:sp>
      <p:sp>
        <p:nvSpPr>
          <p:cNvPr id="36867" name="Rectangle 3"/>
          <p:cNvSpPr>
            <a:spLocks noGrp="1" noChangeArrowheads="1"/>
          </p:cNvSpPr>
          <p:nvPr>
            <p:ph idx="1"/>
          </p:nvPr>
        </p:nvSpPr>
        <p:spPr>
          <a:xfrm>
            <a:off x="2209800" y="1676400"/>
            <a:ext cx="8001000" cy="4876800"/>
          </a:xfrm>
          <a:noFill/>
        </p:spPr>
        <p:txBody>
          <a:bodyPr vert="horz" lIns="92075" tIns="46038" rIns="92075" bIns="46038" rtlCol="0">
            <a:normAutofit/>
          </a:bodyPr>
          <a:lstStyle/>
          <a:p>
            <a:pPr eaLnBrk="1" hangingPunct="1">
              <a:buClr>
                <a:schemeClr val="accent1"/>
              </a:buClr>
            </a:pPr>
            <a:r>
              <a:rPr lang="en-US" sz="2600" dirty="0">
                <a:latin typeface="Times New Roman" panose="02020603050405020304" pitchFamily="18" charset="0"/>
                <a:cs typeface="Times New Roman" panose="02020603050405020304" pitchFamily="18" charset="0"/>
              </a:rPr>
              <a:t>Distance and Barrier</a:t>
            </a:r>
          </a:p>
          <a:p>
            <a:pPr eaLnBrk="1" hangingPunct="1">
              <a:buClr>
                <a:schemeClr val="accent1"/>
              </a:buClr>
            </a:pPr>
            <a:r>
              <a:rPr lang="en-US" sz="2600" dirty="0">
                <a:latin typeface="Times New Roman" panose="02020603050405020304" pitchFamily="18" charset="0"/>
                <a:cs typeface="Times New Roman" panose="02020603050405020304" pitchFamily="18" charset="0"/>
              </a:rPr>
              <a:t>Store chemicals according to hazard , not in alphabetical order (Alphabetize within categories)</a:t>
            </a:r>
          </a:p>
          <a:p>
            <a:pPr eaLnBrk="1" hangingPunct="1">
              <a:buClr>
                <a:schemeClr val="accent1"/>
              </a:buClr>
            </a:pPr>
            <a:r>
              <a:rPr lang="en-US" sz="2600" dirty="0">
                <a:latin typeface="Times New Roman" panose="02020603050405020304" pitchFamily="18" charset="0"/>
                <a:cs typeface="Times New Roman" panose="02020603050405020304" pitchFamily="18" charset="0"/>
              </a:rPr>
              <a:t>Store acids, bases, flammables, oxidizers, etc. in separate locations</a:t>
            </a:r>
          </a:p>
          <a:p>
            <a:pPr eaLnBrk="1" hangingPunct="1">
              <a:buClr>
                <a:schemeClr val="accent1"/>
              </a:buClr>
            </a:pPr>
            <a:r>
              <a:rPr lang="en-US" sz="2600" dirty="0">
                <a:latin typeface="Times New Roman" panose="02020603050405020304" pitchFamily="18" charset="0"/>
                <a:cs typeface="Times New Roman" panose="02020603050405020304" pitchFamily="18" charset="0"/>
              </a:rPr>
              <a:t>Flammables should be stored in flammable cabinets &amp;/or explosion-proof refrigerators - not in regular refrigerators!</a:t>
            </a:r>
          </a:p>
          <a:p>
            <a:pPr eaLnBrk="1" hangingPunct="1">
              <a:buClr>
                <a:schemeClr val="accent1"/>
              </a:buClr>
            </a:pPr>
            <a:r>
              <a:rPr lang="en-US" sz="2600" dirty="0">
                <a:latin typeface="Times New Roman" panose="02020603050405020304" pitchFamily="18" charset="0"/>
                <a:cs typeface="Times New Roman" panose="02020603050405020304" pitchFamily="18" charset="0"/>
              </a:rPr>
              <a:t>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1" y="381000"/>
            <a:ext cx="9142413" cy="1143000"/>
          </a:xfrm>
          <a:noFill/>
        </p:spPr>
        <p:txBody>
          <a:bodyPr vert="horz" lIns="92075" tIns="46038" rIns="92075" bIns="46038" rtlCol="0" anchor="ctr">
            <a:normAutofit/>
          </a:bodyPr>
          <a:lstStyle/>
          <a:p>
            <a:pPr eaLnBrk="1" hangingPunct="1"/>
            <a:r>
              <a:rPr lang="en-US">
                <a:latin typeface="Times New Roman" panose="02020603050405020304" pitchFamily="18" charset="0"/>
                <a:cs typeface="Times New Roman" panose="02020603050405020304" pitchFamily="18" charset="0"/>
              </a:rPr>
              <a:t> Chemical Segregation</a:t>
            </a:r>
            <a:endParaRPr lang="en-US" sz="3200">
              <a:latin typeface="Times New Roman" panose="02020603050405020304" pitchFamily="18" charset="0"/>
              <a:cs typeface="Times New Roman" panose="02020603050405020304" pitchFamily="18" charset="0"/>
            </a:endParaRPr>
          </a:p>
        </p:txBody>
      </p:sp>
      <p:pic>
        <p:nvPicPr>
          <p:cNvPr id="37891" name="Picture 4" descr="MVC-016F"/>
          <p:cNvPicPr>
            <a:picLocks noChangeAspect="1" noChangeArrowheads="1"/>
          </p:cNvPicPr>
          <p:nvPr/>
        </p:nvPicPr>
        <p:blipFill>
          <a:blip r:embed="rId3" cstate="print"/>
          <a:srcRect/>
          <a:stretch>
            <a:fillRect/>
          </a:stretch>
        </p:blipFill>
        <p:spPr bwMode="auto">
          <a:xfrm>
            <a:off x="2971800" y="1524001"/>
            <a:ext cx="6629400" cy="3921125"/>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Electrical Safety </a:t>
            </a:r>
          </a:p>
        </p:txBody>
      </p:sp>
      <p:sp>
        <p:nvSpPr>
          <p:cNvPr id="2" name="Content Placeholder 1"/>
          <p:cNvSpPr>
            <a:spLocks noGrp="1"/>
          </p:cNvSpPr>
          <p:nvPr>
            <p:ph idx="1"/>
          </p:nvPr>
        </p:nvSpPr>
        <p:spPr>
          <a:xfrm>
            <a:off x="606129" y="1690688"/>
            <a:ext cx="7924800" cy="4876800"/>
          </a:xfrm>
        </p:spPr>
        <p:txBody>
          <a:bodyPr>
            <a:normAutofit fontScale="70000" lnSpcReduction="20000"/>
          </a:bodyPr>
          <a:lstStyle/>
          <a:p>
            <a:r>
              <a:rPr lang="en-US" b="1" dirty="0">
                <a:latin typeface="Times New Roman" panose="02020603050405020304" pitchFamily="18" charset="0"/>
                <a:cs typeface="Times New Roman" panose="02020603050405020304" pitchFamily="18" charset="0"/>
              </a:rPr>
              <a:t>Hot Plate</a:t>
            </a:r>
          </a:p>
          <a:p>
            <a:pPr lvl="1"/>
            <a:r>
              <a:rPr lang="en-US" dirty="0">
                <a:latin typeface="Times New Roman" panose="02020603050405020304" pitchFamily="18" charset="0"/>
                <a:cs typeface="Times New Roman" panose="02020603050405020304" pitchFamily="18" charset="0"/>
              </a:rPr>
              <a:t>Keep away from flammables/combustibles.</a:t>
            </a:r>
          </a:p>
          <a:p>
            <a:r>
              <a:rPr lang="en-US" b="1" dirty="0">
                <a:latin typeface="Times New Roman" panose="02020603050405020304" pitchFamily="18" charset="0"/>
                <a:cs typeface="Times New Roman" panose="02020603050405020304" pitchFamily="18" charset="0"/>
              </a:rPr>
              <a:t>Bunsen Burner</a:t>
            </a:r>
          </a:p>
          <a:p>
            <a:pPr lvl="1"/>
            <a:r>
              <a:rPr lang="en-US" dirty="0">
                <a:latin typeface="Times New Roman" panose="02020603050405020304" pitchFamily="18" charset="0"/>
                <a:cs typeface="Times New Roman" panose="02020603050405020304" pitchFamily="18" charset="0"/>
              </a:rPr>
              <a:t>Tube must be free of defects.</a:t>
            </a:r>
          </a:p>
          <a:p>
            <a:pPr lvl="1"/>
            <a:r>
              <a:rPr lang="en-US" dirty="0">
                <a:latin typeface="Times New Roman" panose="02020603050405020304" pitchFamily="18" charset="0"/>
                <a:cs typeface="Times New Roman" panose="02020603050405020304" pitchFamily="18" charset="0"/>
              </a:rPr>
              <a:t>Keep away from flammables/combustibles.</a:t>
            </a:r>
          </a:p>
          <a:p>
            <a:r>
              <a:rPr lang="en-US" b="1" dirty="0">
                <a:latin typeface="Times New Roman" panose="02020603050405020304" pitchFamily="18" charset="0"/>
                <a:cs typeface="Times New Roman" panose="02020603050405020304" pitchFamily="18" charset="0"/>
              </a:rPr>
              <a:t>Gas Cylinder</a:t>
            </a:r>
          </a:p>
          <a:p>
            <a:pPr lvl="1"/>
            <a:r>
              <a:rPr lang="en-US" dirty="0">
                <a:latin typeface="Times New Roman" panose="02020603050405020304" pitchFamily="18" charset="0"/>
                <a:cs typeface="Times New Roman" panose="02020603050405020304" pitchFamily="18" charset="0"/>
              </a:rPr>
              <a:t>Must be secured with strap to prevent tipping.</a:t>
            </a:r>
          </a:p>
          <a:p>
            <a:r>
              <a:rPr lang="en-US" dirty="0">
                <a:latin typeface="Times New Roman" panose="02020603050405020304" pitchFamily="18" charset="0"/>
                <a:cs typeface="Times New Roman" panose="02020603050405020304" pitchFamily="18" charset="0"/>
              </a:rPr>
              <a:t>Vacuum pump</a:t>
            </a:r>
          </a:p>
          <a:p>
            <a:pPr lvl="1"/>
            <a:r>
              <a:rPr lang="en-US" dirty="0">
                <a:latin typeface="Times New Roman" panose="02020603050405020304" pitchFamily="18" charset="0"/>
                <a:cs typeface="Times New Roman" panose="02020603050405020304" pitchFamily="18" charset="0"/>
              </a:rPr>
              <a:t>Keep away from flammables/combustibles.</a:t>
            </a:r>
          </a:p>
          <a:p>
            <a:r>
              <a:rPr lang="en-US" b="1" dirty="0">
                <a:latin typeface="Times New Roman" panose="02020603050405020304" pitchFamily="18" charset="0"/>
                <a:cs typeface="Times New Roman" panose="02020603050405020304" pitchFamily="18" charset="0"/>
              </a:rPr>
              <a:t>Electrical Cords</a:t>
            </a:r>
          </a:p>
          <a:p>
            <a:pPr lvl="1"/>
            <a:r>
              <a:rPr lang="en-US" dirty="0">
                <a:latin typeface="Times New Roman" panose="02020603050405020304" pitchFamily="18" charset="0"/>
                <a:cs typeface="Times New Roman" panose="02020603050405020304" pitchFamily="18" charset="0"/>
              </a:rPr>
              <a:t>Must be in good condition.</a:t>
            </a:r>
          </a:p>
          <a:p>
            <a:pPr lvl="2"/>
            <a:r>
              <a:rPr lang="en-US" dirty="0">
                <a:latin typeface="Times New Roman" panose="02020603050405020304" pitchFamily="18" charset="0"/>
                <a:cs typeface="Times New Roman" panose="02020603050405020304" pitchFamily="18" charset="0"/>
              </a:rPr>
              <a:t>Insulation is not worn, split or frayed.</a:t>
            </a:r>
          </a:p>
          <a:p>
            <a:pPr lvl="2"/>
            <a:r>
              <a:rPr lang="en-US" dirty="0">
                <a:latin typeface="Times New Roman" panose="02020603050405020304" pitchFamily="18" charset="0"/>
                <a:cs typeface="Times New Roman" panose="02020603050405020304" pitchFamily="18" charset="0"/>
              </a:rPr>
              <a:t>Plug is not separated from cord.</a:t>
            </a:r>
          </a:p>
          <a:p>
            <a:pPr lvl="2"/>
            <a:r>
              <a:rPr lang="en-US" dirty="0">
                <a:latin typeface="Times New Roman" panose="02020603050405020304" pitchFamily="18" charset="0"/>
                <a:cs typeface="Times New Roman" panose="02020603050405020304" pitchFamily="18" charset="0"/>
              </a:rPr>
              <a:t>Cord is not pinched in any way.</a:t>
            </a:r>
          </a:p>
          <a:p>
            <a:r>
              <a:rPr lang="en-US" b="1" dirty="0">
                <a:latin typeface="Times New Roman" panose="02020603050405020304" pitchFamily="18" charset="0"/>
                <a:cs typeface="Times New Roman" panose="02020603050405020304" pitchFamily="18" charset="0"/>
              </a:rPr>
              <a:t>Electrical Panel</a:t>
            </a:r>
          </a:p>
          <a:p>
            <a:pPr lvl="1"/>
            <a:r>
              <a:rPr lang="en-US" dirty="0">
                <a:latin typeface="Times New Roman" panose="02020603050405020304" pitchFamily="18" charset="0"/>
                <a:cs typeface="Times New Roman" panose="02020603050405020304" pitchFamily="18" charset="0"/>
              </a:rPr>
              <a:t>If present, must remain unobstructed.</a:t>
            </a:r>
          </a:p>
          <a:p>
            <a:pPr lvl="1"/>
            <a:r>
              <a:rPr lang="en-US" dirty="0">
                <a:latin typeface="Times New Roman" panose="02020603050405020304" pitchFamily="18" charset="0"/>
                <a:cs typeface="Times New Roman" panose="02020603050405020304" pitchFamily="18" charset="0"/>
              </a:rPr>
              <a:t>Requires 3 ft. of clearance.</a:t>
            </a:r>
          </a:p>
          <a:p>
            <a:endParaRPr lang="en-US"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3E37479E-1FF0-4A14-BB67-7CC5B491F715}" type="slidenum">
              <a:rPr lang="en-US" smtClean="0"/>
              <a:pPr/>
              <a:t>68</a:t>
            </a:fld>
            <a:endParaRPr lang="en-US"/>
          </a:p>
        </p:txBody>
      </p:sp>
      <p:sp>
        <p:nvSpPr>
          <p:cNvPr id="4" name="TextBox 3"/>
          <p:cNvSpPr txBox="1"/>
          <p:nvPr/>
        </p:nvSpPr>
        <p:spPr>
          <a:xfrm>
            <a:off x="8283146" y="1600200"/>
            <a:ext cx="210270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Extension cords may not be used as permanent wiring.</a:t>
            </a:r>
          </a:p>
        </p:txBody>
      </p:sp>
      <p:sp>
        <p:nvSpPr>
          <p:cNvPr id="5" name="TextBox 4"/>
          <p:cNvSpPr txBox="1"/>
          <p:nvPr/>
        </p:nvSpPr>
        <p:spPr>
          <a:xfrm>
            <a:off x="6850792" y="3238797"/>
            <a:ext cx="210270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Power strips may not be connected in series.  </a:t>
            </a:r>
          </a:p>
          <a:p>
            <a:pPr algn="ctr"/>
            <a:r>
              <a:rPr lang="en-US" dirty="0"/>
              <a:t>(Daisy-chained.)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652101"/>
            <a:ext cx="3124200" cy="2128362"/>
          </a:xfrm>
          <a:prstGeom prst="rect">
            <a:avLst/>
          </a:prstGeom>
        </p:spPr>
      </p:pic>
    </p:spTree>
    <p:extLst>
      <p:ext uri="{BB962C8B-B14F-4D97-AF65-F5344CB8AC3E}">
        <p14:creationId xmlns:p14="http://schemas.microsoft.com/office/powerpoint/2010/main" val="1153704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1841500" y="904875"/>
            <a:ext cx="8637588" cy="579438"/>
          </a:xfrm>
        </p:spPr>
        <p:txBody>
          <a:bodyPr/>
          <a:lstStyle/>
          <a:p>
            <a:pPr eaLnBrk="1" hangingPunct="1"/>
            <a:r>
              <a:rPr lang="en-US" sz="3200">
                <a:latin typeface="Times New Roman" panose="02020603050405020304" pitchFamily="18" charset="0"/>
                <a:cs typeface="Times New Roman" panose="02020603050405020304" pitchFamily="18" charset="0"/>
              </a:rPr>
              <a:t>Engineering Controls - Barriers</a:t>
            </a:r>
          </a:p>
        </p:txBody>
      </p:sp>
      <p:sp>
        <p:nvSpPr>
          <p:cNvPr id="30723" name="Rectangle 1027"/>
          <p:cNvSpPr>
            <a:spLocks noGrp="1" noChangeArrowheads="1"/>
          </p:cNvSpPr>
          <p:nvPr>
            <p:ph idx="1"/>
          </p:nvPr>
        </p:nvSpPr>
        <p:spPr/>
        <p:txBody>
          <a:bodyPr/>
          <a:lstStyle/>
          <a:p>
            <a:pPr eaLnBrk="1" hangingPunct="1">
              <a:buClr>
                <a:schemeClr val="accent1"/>
              </a:buClr>
            </a:pPr>
            <a:r>
              <a:rPr lang="en-US">
                <a:latin typeface="Times New Roman" panose="02020603050405020304" pitchFamily="18" charset="0"/>
                <a:cs typeface="Times New Roman" panose="02020603050405020304" pitchFamily="18" charset="0"/>
              </a:rPr>
              <a:t>Storage Cabinets</a:t>
            </a:r>
          </a:p>
        </p:txBody>
      </p:sp>
      <p:pic>
        <p:nvPicPr>
          <p:cNvPr id="30724" name="Picture 1030" descr="CORROS~2"/>
          <p:cNvPicPr>
            <a:picLocks noChangeAspect="1" noChangeArrowheads="1"/>
          </p:cNvPicPr>
          <p:nvPr/>
        </p:nvPicPr>
        <p:blipFill>
          <a:blip r:embed="rId2" cstate="print"/>
          <a:srcRect/>
          <a:stretch>
            <a:fillRect/>
          </a:stretch>
        </p:blipFill>
        <p:spPr bwMode="auto">
          <a:xfrm>
            <a:off x="6594476" y="1524001"/>
            <a:ext cx="3711575" cy="5045075"/>
          </a:xfrm>
          <a:prstGeom prst="rect">
            <a:avLst/>
          </a:prstGeom>
          <a:noFill/>
          <a:ln w="9525">
            <a:noFill/>
            <a:miter lim="800000"/>
            <a:headEnd/>
            <a:tailEnd/>
          </a:ln>
        </p:spPr>
      </p:pic>
      <p:pic>
        <p:nvPicPr>
          <p:cNvPr id="30725" name="Picture 1031" descr="FLAMMA~3"/>
          <p:cNvPicPr>
            <a:picLocks noChangeAspect="1" noChangeArrowheads="1"/>
          </p:cNvPicPr>
          <p:nvPr/>
        </p:nvPicPr>
        <p:blipFill>
          <a:blip r:embed="rId3" cstate="print"/>
          <a:srcRect/>
          <a:stretch>
            <a:fillRect/>
          </a:stretch>
        </p:blipFill>
        <p:spPr bwMode="auto">
          <a:xfrm>
            <a:off x="2286000" y="2590800"/>
            <a:ext cx="4179888" cy="4070350"/>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latin typeface="Times New Roman" panose="02020603050405020304" pitchFamily="18" charset="0"/>
                <a:cs typeface="Times New Roman" panose="02020603050405020304" pitchFamily="18" charset="0"/>
              </a:rPr>
              <a:t> Be familiar with the chemicals you are working with </a:t>
            </a:r>
          </a:p>
        </p:txBody>
      </p:sp>
      <p:sp>
        <p:nvSpPr>
          <p:cNvPr id="3" name="Content Placeholder 2"/>
          <p:cNvSpPr>
            <a:spLocks noGrp="1"/>
          </p:cNvSpPr>
          <p:nvPr>
            <p:ph idx="1"/>
          </p:nvPr>
        </p:nvSpPr>
        <p:spPr/>
        <p:txBody>
          <a:bodyPr rtlCol="0">
            <a:normAutofit/>
          </a:bodyPr>
          <a:lstStyle/>
          <a:p>
            <a:pPr algn="ctr">
              <a:buNone/>
              <a:defRPr/>
            </a:pPr>
            <a:r>
              <a:rPr lang="en-US" sz="5400">
                <a:latin typeface="Times New Roman" panose="02020603050405020304" pitchFamily="18" charset="0"/>
                <a:cs typeface="Times New Roman" panose="02020603050405020304" pitchFamily="18" charset="0"/>
              </a:rPr>
              <a:t> </a:t>
            </a:r>
          </a:p>
          <a:p>
            <a:pPr algn="ctr">
              <a:buNone/>
              <a:defRPr/>
            </a:pPr>
            <a:r>
              <a:rPr lang="en-US" sz="5400">
                <a:latin typeface="Times New Roman" panose="02020603050405020304" pitchFamily="18" charset="0"/>
                <a:cs typeface="Times New Roman" panose="02020603050405020304" pitchFamily="18" charset="0"/>
              </a:rPr>
              <a:t>“Don’t go home at night wondering if the headache you have is from the chemicals you were working with”</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414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Storage </a:t>
            </a:r>
          </a:p>
        </p:txBody>
      </p:sp>
      <p:sp>
        <p:nvSpPr>
          <p:cNvPr id="3" name="Content Placeholder 2"/>
          <p:cNvSpPr>
            <a:spLocks noGrp="1"/>
          </p:cNvSpPr>
          <p:nvPr>
            <p:ph idx="1"/>
          </p:nvPr>
        </p:nvSpPr>
        <p:spPr/>
        <p:txBody>
          <a:bodyPr>
            <a:normAutofit/>
          </a:bodyPr>
          <a:lstStyle/>
          <a:p>
            <a:r>
              <a:rPr lang="en-US" b="1" dirty="0">
                <a:latin typeface="Times New Roman" panose="02020603050405020304" pitchFamily="18" charset="0"/>
                <a:cs typeface="Times New Roman" panose="02020603050405020304" pitchFamily="18" charset="0"/>
              </a:rPr>
              <a:t> </a:t>
            </a:r>
            <a:endParaRPr lang="en-US" sz="1900" dirty="0">
              <a:latin typeface="Times New Roman" panose="02020603050405020304" pitchFamily="18" charset="0"/>
              <a:cs typeface="Times New Roman" panose="02020603050405020304" pitchFamily="18" charset="0"/>
            </a:endParaRPr>
          </a:p>
          <a:p>
            <a:pPr>
              <a:buNone/>
            </a:pPr>
            <a:r>
              <a:rPr lang="en-US" sz="1900" dirty="0">
                <a:latin typeface="Times New Roman" panose="02020603050405020304" pitchFamily="18" charset="0"/>
                <a:cs typeface="Times New Roman" panose="02020603050405020304" pitchFamily="18" charset="0"/>
              </a:rPr>
              <a:t/>
            </a:r>
            <a:br>
              <a:rPr lang="en-US" sz="1900" dirty="0">
                <a:latin typeface="Times New Roman" panose="02020603050405020304" pitchFamily="18" charset="0"/>
                <a:cs typeface="Times New Roman" panose="02020603050405020304" pitchFamily="18" charset="0"/>
              </a:rPr>
            </a:br>
            <a:endParaRPr lang="en-US" sz="1900" dirty="0">
              <a:latin typeface="Times New Roman" panose="02020603050405020304" pitchFamily="18" charset="0"/>
              <a:cs typeface="Times New Roman" panose="02020603050405020304" pitchFamily="18" charset="0"/>
            </a:endParaRPr>
          </a:p>
        </p:txBody>
      </p:sp>
      <p:pic>
        <p:nvPicPr>
          <p:cNvPr id="82946" name="Picture 2"/>
          <p:cNvPicPr>
            <a:picLocks noChangeAspect="1" noChangeArrowheads="1"/>
          </p:cNvPicPr>
          <p:nvPr/>
        </p:nvPicPr>
        <p:blipFill>
          <a:blip r:embed="rId2" cstate="print"/>
          <a:srcRect/>
          <a:stretch>
            <a:fillRect/>
          </a:stretch>
        </p:blipFill>
        <p:spPr bwMode="auto">
          <a:xfrm>
            <a:off x="2209800" y="1524000"/>
            <a:ext cx="7523544" cy="4572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normAutofit/>
          </a:bodyPr>
          <a:lstStyle/>
          <a:p>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Administrative Controls</a:t>
            </a:r>
          </a:p>
        </p:txBody>
      </p:sp>
    </p:spTree>
    <p:extLst>
      <p:ext uri="{BB962C8B-B14F-4D97-AF65-F5344CB8AC3E}">
        <p14:creationId xmlns:p14="http://schemas.microsoft.com/office/powerpoint/2010/main" val="5617594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Door Placards </a:t>
            </a:r>
          </a:p>
        </p:txBody>
      </p:sp>
      <p:pic>
        <p:nvPicPr>
          <p:cNvPr id="4" name="Content Placeholder 3"/>
          <p:cNvPicPr>
            <a:picLocks noGrp="1" noChangeAspect="1"/>
          </p:cNvPicPr>
          <p:nvPr>
            <p:ph idx="1"/>
          </p:nvPr>
        </p:nvPicPr>
        <p:blipFill>
          <a:blip r:embed="rId2"/>
          <a:stretch>
            <a:fillRect/>
          </a:stretch>
        </p:blipFill>
        <p:spPr>
          <a:xfrm>
            <a:off x="2998578" y="1825625"/>
            <a:ext cx="6194843" cy="4351338"/>
          </a:xfrm>
          <a:prstGeom prst="rect">
            <a:avLst/>
          </a:prstGeom>
        </p:spPr>
      </p:pic>
    </p:spTree>
    <p:extLst>
      <p:ext uri="{BB962C8B-B14F-4D97-AF65-F5344CB8AC3E}">
        <p14:creationId xmlns:p14="http://schemas.microsoft.com/office/powerpoint/2010/main" val="131985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Times New Roman" pitchFamily="18" charset="0"/>
                <a:cs typeface="Times New Roman" pitchFamily="18" charset="0"/>
              </a:rPr>
              <a:t>Proper waste and chemical management: </a:t>
            </a:r>
            <a:r>
              <a:rPr lang="en-US" i="1" dirty="0">
                <a:latin typeface="Times New Roman" pitchFamily="18" charset="0"/>
                <a:cs typeface="Times New Roman" pitchFamily="18" charset="0"/>
              </a:rPr>
              <a:t>Labeling</a:t>
            </a:r>
          </a:p>
        </p:txBody>
      </p:sp>
      <p:sp>
        <p:nvSpPr>
          <p:cNvPr id="6" name="Text Placeholder 5"/>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Incorrect</a:t>
            </a:r>
          </a:p>
        </p:txBody>
      </p:sp>
      <p:pic>
        <p:nvPicPr>
          <p:cNvPr id="10" name="Content Placeholder 9" descr="No labels.jpg"/>
          <p:cNvPicPr>
            <a:picLocks noGrp="1" noChangeAspect="1"/>
          </p:cNvPicPr>
          <p:nvPr>
            <p:ph sz="half" idx="2"/>
          </p:nvPr>
        </p:nvPicPr>
        <p:blipFill>
          <a:blip r:embed="rId2" cstate="print"/>
          <a:stretch>
            <a:fillRect/>
          </a:stretch>
        </p:blipFill>
        <p:spPr>
          <a:xfrm>
            <a:off x="962289" y="2505075"/>
            <a:ext cx="4912784" cy="3684588"/>
          </a:xfrm>
        </p:spPr>
      </p:pic>
      <p:sp>
        <p:nvSpPr>
          <p:cNvPr id="8" name="Text Placeholder 7"/>
          <p:cNvSpPr>
            <a:spLocks noGrp="1"/>
          </p:cNvSpPr>
          <p:nvPr>
            <p:ph type="body" sz="quarter" idx="3"/>
          </p:nvPr>
        </p:nvSpPr>
        <p:spPr/>
        <p:txBody>
          <a:bodyPr/>
          <a:lstStyle/>
          <a:p>
            <a:r>
              <a:rPr lang="en-US" dirty="0">
                <a:latin typeface="Times New Roman" panose="02020603050405020304" pitchFamily="18" charset="0"/>
                <a:cs typeface="Times New Roman" panose="02020603050405020304" pitchFamily="18" charset="0"/>
              </a:rPr>
              <a:t>Correct</a:t>
            </a:r>
          </a:p>
        </p:txBody>
      </p:sp>
      <p:pic>
        <p:nvPicPr>
          <p:cNvPr id="11" name="Content Placeholder 10" descr="chemical labels.jpg"/>
          <p:cNvPicPr>
            <a:picLocks noGrp="1" noChangeAspect="1"/>
          </p:cNvPicPr>
          <p:nvPr>
            <p:ph sz="quarter" idx="4"/>
          </p:nvPr>
        </p:nvPicPr>
        <p:blipFill>
          <a:blip r:embed="rId3" cstate="print"/>
          <a:stretch>
            <a:fillRect/>
          </a:stretch>
        </p:blipFill>
        <p:spPr>
          <a:xfrm>
            <a:off x="6172201" y="2590800"/>
            <a:ext cx="4041775" cy="3505200"/>
          </a:xfrm>
        </p:spPr>
      </p:pic>
      <p:pic>
        <p:nvPicPr>
          <p:cNvPr id="2050" name="Picture 2" descr="C:\Documents and Settings\student\Local Settings\Temporary Internet Files\Content.IE5\8UA0O40Y\MC900115855[1].gif"/>
          <p:cNvPicPr>
            <a:picLocks noChangeAspect="1" noChangeArrowheads="1"/>
          </p:cNvPicPr>
          <p:nvPr/>
        </p:nvPicPr>
        <p:blipFill>
          <a:blip r:embed="rId4" cstate="print"/>
          <a:srcRect/>
          <a:stretch>
            <a:fillRect/>
          </a:stretch>
        </p:blipFill>
        <p:spPr bwMode="auto">
          <a:xfrm rot="16200000">
            <a:off x="4213226" y="4350385"/>
            <a:ext cx="3733800" cy="62230"/>
          </a:xfrm>
          <a:prstGeom prst="rect">
            <a:avLst/>
          </a:prstGeom>
          <a:noFill/>
        </p:spPr>
      </p:pic>
    </p:spTree>
    <p:extLst>
      <p:ext uri="{BB962C8B-B14F-4D97-AF65-F5344CB8AC3E}">
        <p14:creationId xmlns:p14="http://schemas.microsoft.com/office/powerpoint/2010/main" val="546255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Proper Waste and Chemical Management: </a:t>
            </a:r>
            <a:r>
              <a:rPr lang="en-US" i="1" dirty="0">
                <a:latin typeface="Times New Roman" panose="02020603050405020304" pitchFamily="18" charset="0"/>
                <a:cs typeface="Times New Roman" panose="02020603050405020304" pitchFamily="18" charset="0"/>
              </a:rPr>
              <a:t>Storage</a:t>
            </a:r>
          </a:p>
        </p:txBody>
      </p:sp>
      <p:sp>
        <p:nvSpPr>
          <p:cNvPr id="5" name="Text Placeholder 4"/>
          <p:cNvSpPr>
            <a:spLocks noGrp="1"/>
          </p:cNvSpPr>
          <p:nvPr>
            <p:ph type="body" idx="1"/>
          </p:nvPr>
        </p:nvSpPr>
        <p:spPr>
          <a:xfrm>
            <a:off x="1828800" y="1524000"/>
            <a:ext cx="4040188" cy="563562"/>
          </a:xfrm>
        </p:spPr>
        <p:txBody>
          <a:bodyPr/>
          <a:lstStyle/>
          <a:p>
            <a:r>
              <a:rPr lang="en-US" i="1" dirty="0">
                <a:latin typeface="Times New Roman" panose="02020603050405020304" pitchFamily="18" charset="0"/>
                <a:cs typeface="Times New Roman" panose="02020603050405020304" pitchFamily="18" charset="0"/>
              </a:rPr>
              <a:t>Incorrect</a:t>
            </a:r>
          </a:p>
        </p:txBody>
      </p:sp>
      <p:pic>
        <p:nvPicPr>
          <p:cNvPr id="9" name="Content Placeholder 8" descr="chemical storage room.JPG"/>
          <p:cNvPicPr>
            <a:picLocks noGrp="1" noChangeAspect="1"/>
          </p:cNvPicPr>
          <p:nvPr>
            <p:ph sz="half" idx="2"/>
          </p:nvPr>
        </p:nvPicPr>
        <p:blipFill>
          <a:blip r:embed="rId2" cstate="print"/>
          <a:stretch>
            <a:fillRect/>
          </a:stretch>
        </p:blipFill>
        <p:spPr>
          <a:xfrm>
            <a:off x="2036961" y="2505075"/>
            <a:ext cx="2763441" cy="3684588"/>
          </a:xfrm>
        </p:spPr>
      </p:pic>
      <p:sp>
        <p:nvSpPr>
          <p:cNvPr id="7" name="Text Placeholder 6"/>
          <p:cNvSpPr>
            <a:spLocks noGrp="1"/>
          </p:cNvSpPr>
          <p:nvPr>
            <p:ph type="body" sz="quarter" idx="3"/>
          </p:nvPr>
        </p:nvSpPr>
        <p:spPr>
          <a:xfrm>
            <a:off x="6172201" y="1447800"/>
            <a:ext cx="4041775" cy="639762"/>
          </a:xfrm>
        </p:spPr>
        <p:txBody>
          <a:bodyPr/>
          <a:lstStyle/>
          <a:p>
            <a:r>
              <a:rPr lang="en-US" i="1" dirty="0">
                <a:latin typeface="Times New Roman" panose="02020603050405020304" pitchFamily="18" charset="0"/>
                <a:cs typeface="Times New Roman" panose="02020603050405020304" pitchFamily="18" charset="0"/>
              </a:rPr>
              <a:t>correct</a:t>
            </a:r>
          </a:p>
        </p:txBody>
      </p:sp>
      <p:pic>
        <p:nvPicPr>
          <p:cNvPr id="10" name="Content Placeholder 9" descr="containers.jpg"/>
          <p:cNvPicPr>
            <a:picLocks noGrp="1" noChangeAspect="1"/>
          </p:cNvPicPr>
          <p:nvPr>
            <p:ph sz="quarter" idx="4"/>
          </p:nvPr>
        </p:nvPicPr>
        <p:blipFill>
          <a:blip r:embed="rId3" cstate="print"/>
          <a:stretch>
            <a:fillRect/>
          </a:stretch>
        </p:blipFill>
        <p:spPr>
          <a:xfrm>
            <a:off x="6248400" y="2057400"/>
            <a:ext cx="3733800" cy="1828800"/>
          </a:xfrm>
        </p:spPr>
      </p:pic>
      <p:pic>
        <p:nvPicPr>
          <p:cNvPr id="1026" name="Picture 2" descr="E:\Env Bio Project\Bio Project Pics\Chemical cabinets.jpg"/>
          <p:cNvPicPr>
            <a:picLocks noChangeAspect="1" noChangeArrowheads="1"/>
          </p:cNvPicPr>
          <p:nvPr/>
        </p:nvPicPr>
        <p:blipFill>
          <a:blip r:embed="rId4" cstate="print"/>
          <a:srcRect/>
          <a:stretch>
            <a:fillRect/>
          </a:stretch>
        </p:blipFill>
        <p:spPr bwMode="auto">
          <a:xfrm>
            <a:off x="6248400" y="4191000"/>
            <a:ext cx="3733800" cy="2286000"/>
          </a:xfrm>
          <a:prstGeom prst="rect">
            <a:avLst/>
          </a:prstGeom>
          <a:noFill/>
        </p:spPr>
      </p:pic>
      <p:pic>
        <p:nvPicPr>
          <p:cNvPr id="1027" name="Picture 3" descr="C:\Documents and Settings\student\Local Settings\Temporary Internet Files\Content.IE5\8UA0O40Y\MC900115855[1].gif"/>
          <p:cNvPicPr>
            <a:picLocks noChangeAspect="1" noChangeArrowheads="1"/>
          </p:cNvPicPr>
          <p:nvPr/>
        </p:nvPicPr>
        <p:blipFill>
          <a:blip r:embed="rId5" cstate="print"/>
          <a:srcRect/>
          <a:stretch>
            <a:fillRect/>
          </a:stretch>
        </p:blipFill>
        <p:spPr bwMode="auto">
          <a:xfrm>
            <a:off x="6019800" y="3957118"/>
            <a:ext cx="4114800" cy="142648"/>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Regulated Waste Disposal </a:t>
            </a:r>
          </a:p>
        </p:txBody>
      </p:sp>
      <p:sp>
        <p:nvSpPr>
          <p:cNvPr id="3" name="Text Placeholder 2"/>
          <p:cNvSpPr>
            <a:spLocks noGrp="1"/>
          </p:cNvSpPr>
          <p:nvPr>
            <p:ph type="body" idx="1"/>
          </p:nvPr>
        </p:nvSpPr>
        <p:spPr/>
        <p:txBody>
          <a:bodyPr/>
          <a:lstStyle/>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r>
              <a:rPr lang="en-US" dirty="0">
                <a:latin typeface="Times New Roman" pitchFamily="18" charset="0"/>
                <a:cs typeface="Times New Roman" pitchFamily="18" charset="0"/>
              </a:rPr>
              <a:t>Chemical Waste Disposal </a:t>
            </a:r>
          </a:p>
        </p:txBody>
      </p:sp>
      <p:sp>
        <p:nvSpPr>
          <p:cNvPr id="39939" name="Rectangle 3"/>
          <p:cNvSpPr>
            <a:spLocks noGrp="1" noChangeArrowheads="1"/>
          </p:cNvSpPr>
          <p:nvPr>
            <p:ph type="body" sz="half" idx="1"/>
          </p:nvPr>
        </p:nvSpPr>
        <p:spPr>
          <a:xfrm>
            <a:off x="228599" y="1600200"/>
            <a:ext cx="7161929" cy="5029200"/>
          </a:xfrm>
        </p:spPr>
        <p:txBody>
          <a:bodyPr/>
          <a:lstStyle/>
          <a:p>
            <a:pPr eaLnBrk="1" hangingPunct="1">
              <a:lnSpc>
                <a:spcPct val="90000"/>
              </a:lnSpc>
              <a:buClr>
                <a:schemeClr val="accent1"/>
              </a:buClr>
            </a:pPr>
            <a:r>
              <a:rPr lang="en-US" sz="2200" b="1" dirty="0">
                <a:solidFill>
                  <a:schemeClr val="tx1"/>
                </a:solidFill>
                <a:latin typeface="Times New Roman" panose="02020603050405020304" pitchFamily="18" charset="0"/>
                <a:cs typeface="Times New Roman" panose="02020603050405020304" pitchFamily="18" charset="0"/>
              </a:rPr>
              <a:t>Drain disposal is prohibited </a:t>
            </a:r>
          </a:p>
          <a:p>
            <a:pPr eaLnBrk="1" hangingPunct="1">
              <a:lnSpc>
                <a:spcPct val="90000"/>
              </a:lnSpc>
              <a:buClr>
                <a:schemeClr val="accent1"/>
              </a:buClr>
            </a:pPr>
            <a:r>
              <a:rPr lang="en-US" sz="2200" dirty="0">
                <a:solidFill>
                  <a:schemeClr val="tx1"/>
                </a:solidFill>
                <a:latin typeface="Times New Roman" panose="02020603050405020304" pitchFamily="18" charset="0"/>
                <a:cs typeface="Times New Roman" panose="02020603050405020304" pitchFamily="18" charset="0"/>
              </a:rPr>
              <a:t>Storage in lab</a:t>
            </a:r>
          </a:p>
          <a:p>
            <a:pPr lvl="1" eaLnBrk="1" hangingPunct="1">
              <a:lnSpc>
                <a:spcPct val="90000"/>
              </a:lnSpc>
              <a:buClr>
                <a:schemeClr val="accent1"/>
              </a:buClr>
            </a:pPr>
            <a:r>
              <a:rPr lang="en-US" sz="2000" dirty="0">
                <a:solidFill>
                  <a:schemeClr val="tx1"/>
                </a:solidFill>
                <a:latin typeface="Times New Roman" panose="02020603050405020304" pitchFamily="18" charset="0"/>
                <a:cs typeface="Times New Roman" panose="02020603050405020304" pitchFamily="18" charset="0"/>
              </a:rPr>
              <a:t>Stored in compatible container</a:t>
            </a:r>
          </a:p>
          <a:p>
            <a:pPr lvl="1" eaLnBrk="1" hangingPunct="1">
              <a:lnSpc>
                <a:spcPct val="90000"/>
              </a:lnSpc>
              <a:buClr>
                <a:schemeClr val="accent1"/>
              </a:buClr>
            </a:pPr>
            <a:r>
              <a:rPr lang="en-US" sz="2000" dirty="0">
                <a:solidFill>
                  <a:schemeClr val="tx1"/>
                </a:solidFill>
                <a:latin typeface="Times New Roman" panose="02020603050405020304" pitchFamily="18" charset="0"/>
                <a:cs typeface="Times New Roman" panose="02020603050405020304" pitchFamily="18" charset="0"/>
              </a:rPr>
              <a:t>Segregated from non-compatible wastes</a:t>
            </a:r>
          </a:p>
          <a:p>
            <a:pPr lvl="1" eaLnBrk="1" hangingPunct="1">
              <a:lnSpc>
                <a:spcPct val="90000"/>
              </a:lnSpc>
              <a:buClr>
                <a:schemeClr val="accent1"/>
              </a:buClr>
            </a:pPr>
            <a:r>
              <a:rPr lang="en-US" sz="2000" dirty="0">
                <a:solidFill>
                  <a:schemeClr val="tx1"/>
                </a:solidFill>
                <a:latin typeface="Times New Roman" panose="02020603050405020304" pitchFamily="18" charset="0"/>
                <a:cs typeface="Times New Roman" panose="02020603050405020304" pitchFamily="18" charset="0"/>
              </a:rPr>
              <a:t>Closed at all times </a:t>
            </a:r>
          </a:p>
          <a:p>
            <a:pPr lvl="1" eaLnBrk="1" hangingPunct="1">
              <a:lnSpc>
                <a:spcPct val="90000"/>
              </a:lnSpc>
              <a:buClr>
                <a:schemeClr val="accent1"/>
              </a:buClr>
            </a:pPr>
            <a:r>
              <a:rPr lang="en-US" sz="2000" dirty="0">
                <a:solidFill>
                  <a:schemeClr val="tx1"/>
                </a:solidFill>
                <a:latin typeface="Times New Roman" panose="02020603050405020304" pitchFamily="18" charset="0"/>
                <a:cs typeface="Times New Roman" panose="02020603050405020304" pitchFamily="18" charset="0"/>
              </a:rPr>
              <a:t>Descriptive name with the words “waste “</a:t>
            </a:r>
          </a:p>
          <a:p>
            <a:pPr eaLnBrk="1" hangingPunct="1">
              <a:lnSpc>
                <a:spcPct val="90000"/>
              </a:lnSpc>
              <a:buClr>
                <a:schemeClr val="accent1"/>
              </a:buClr>
            </a:pPr>
            <a:r>
              <a:rPr lang="en-US" sz="2200" dirty="0">
                <a:solidFill>
                  <a:schemeClr val="tx1"/>
                </a:solidFill>
                <a:latin typeface="Times New Roman" panose="02020603050405020304" pitchFamily="18" charset="0"/>
                <a:cs typeface="Times New Roman" panose="02020603050405020304" pitchFamily="18" charset="0"/>
              </a:rPr>
              <a:t>To dispose</a:t>
            </a:r>
          </a:p>
          <a:p>
            <a:pPr lvl="1" eaLnBrk="1" hangingPunct="1">
              <a:lnSpc>
                <a:spcPct val="90000"/>
              </a:lnSpc>
              <a:buClr>
                <a:schemeClr val="accent1"/>
              </a:buClr>
            </a:pPr>
            <a:r>
              <a:rPr lang="en-US" sz="2000" dirty="0">
                <a:solidFill>
                  <a:schemeClr val="tx1"/>
                </a:solidFill>
                <a:latin typeface="Times New Roman" panose="02020603050405020304" pitchFamily="18" charset="0"/>
                <a:cs typeface="Times New Roman" panose="02020603050405020304" pitchFamily="18" charset="0"/>
              </a:rPr>
              <a:t>Filled containers should be removed from the laboratory within 72 hours </a:t>
            </a:r>
          </a:p>
          <a:p>
            <a:pPr lvl="2">
              <a:buClr>
                <a:schemeClr val="accent1"/>
              </a:buClr>
            </a:pPr>
            <a:r>
              <a:rPr lang="en-US" sz="1600" dirty="0">
                <a:solidFill>
                  <a:schemeClr val="tx1"/>
                </a:solidFill>
                <a:latin typeface="Times New Roman" panose="02020603050405020304" pitchFamily="18" charset="0"/>
                <a:cs typeface="Times New Roman" panose="02020603050405020304" pitchFamily="18" charset="0"/>
              </a:rPr>
              <a:t>Place date container is full on label</a:t>
            </a:r>
          </a:p>
          <a:p>
            <a:pPr lvl="2">
              <a:buClr>
                <a:schemeClr val="accent1"/>
              </a:buClr>
            </a:pPr>
            <a:r>
              <a:rPr lang="en-US" sz="1600" dirty="0">
                <a:solidFill>
                  <a:schemeClr val="tx1"/>
                </a:solidFill>
                <a:latin typeface="Times New Roman" panose="02020603050405020304" pitchFamily="18" charset="0"/>
                <a:cs typeface="Times New Roman" panose="02020603050405020304" pitchFamily="18" charset="0"/>
              </a:rPr>
              <a:t>Label </a:t>
            </a:r>
          </a:p>
          <a:p>
            <a:pPr lvl="2">
              <a:buClr>
                <a:schemeClr val="accent1"/>
              </a:buClr>
            </a:pPr>
            <a:r>
              <a:rPr lang="en-US" sz="1600" dirty="0">
                <a:solidFill>
                  <a:schemeClr val="tx1"/>
                </a:solidFill>
                <a:latin typeface="Times New Roman" panose="02020603050405020304" pitchFamily="18" charset="0"/>
                <a:cs typeface="Times New Roman" panose="02020603050405020304" pitchFamily="18" charset="0"/>
              </a:rPr>
              <a:t>Call EHSRM or submit work order</a:t>
            </a:r>
          </a:p>
        </p:txBody>
      </p:sp>
      <p:pic>
        <p:nvPicPr>
          <p:cNvPr id="39940" name="Picture 12" descr="DSC09683"/>
          <p:cNvPicPr>
            <a:picLocks noGrp="1" noChangeAspect="1" noChangeArrowheads="1"/>
          </p:cNvPicPr>
          <p:nvPr>
            <p:ph sz="half" idx="2"/>
          </p:nvPr>
        </p:nvPicPr>
        <p:blipFill>
          <a:blip r:embed="rId3" cstate="print"/>
          <a:stretch>
            <a:fillRect/>
          </a:stretch>
        </p:blipFill>
        <p:spPr>
          <a:xfrm>
            <a:off x="7467600" y="1484314"/>
            <a:ext cx="3300568" cy="5194028"/>
          </a:xfrm>
          <a:noFill/>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Waste Disposal (</a:t>
            </a:r>
            <a:r>
              <a:rPr lang="en-US" dirty="0" err="1"/>
              <a:t>cont</a:t>
            </a:r>
            <a:r>
              <a:rPr lang="en-US" dirty="0"/>
              <a:t>)</a:t>
            </a:r>
          </a:p>
        </p:txBody>
      </p:sp>
      <p:sp>
        <p:nvSpPr>
          <p:cNvPr id="3" name="Content Placeholder 2"/>
          <p:cNvSpPr>
            <a:spLocks noGrp="1"/>
          </p:cNvSpPr>
          <p:nvPr>
            <p:ph idx="1"/>
          </p:nvPr>
        </p:nvSpPr>
        <p:spPr>
          <a:xfrm>
            <a:off x="838200" y="1825625"/>
            <a:ext cx="6172200" cy="4351338"/>
          </a:xfrm>
        </p:spPr>
        <p:txBody>
          <a:bodyPr/>
          <a:lstStyle/>
          <a:p>
            <a:r>
              <a:rPr lang="en-US" dirty="0"/>
              <a:t>Laboratory Supervisors including teaching assistants are responsible for ensuring compliance with TCEQ rules and regulations regarding waste disposal . </a:t>
            </a:r>
          </a:p>
        </p:txBody>
      </p:sp>
      <p:pic>
        <p:nvPicPr>
          <p:cNvPr id="4" name="Picture 5" descr="Picture 010.jpg"/>
          <p:cNvPicPr>
            <a:picLocks noChangeAspect="1"/>
          </p:cNvPicPr>
          <p:nvPr/>
        </p:nvPicPr>
        <p:blipFill>
          <a:blip r:embed="rId2" cstate="print"/>
          <a:srcRect/>
          <a:stretch>
            <a:fillRect/>
          </a:stretch>
        </p:blipFill>
        <p:spPr bwMode="auto">
          <a:xfrm>
            <a:off x="7649793" y="1690688"/>
            <a:ext cx="3705578" cy="2971800"/>
          </a:xfrm>
          <a:prstGeom prst="rect">
            <a:avLst/>
          </a:prstGeom>
          <a:noFill/>
          <a:ln w="9525">
            <a:noFill/>
            <a:miter lim="800000"/>
            <a:headEnd/>
            <a:tailEnd/>
          </a:ln>
        </p:spPr>
      </p:pic>
    </p:spTree>
    <p:extLst>
      <p:ext uri="{BB962C8B-B14F-4D97-AF65-F5344CB8AC3E}">
        <p14:creationId xmlns:p14="http://schemas.microsoft.com/office/powerpoint/2010/main" val="11210268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Storage</a:t>
            </a:r>
          </a:p>
        </p:txBody>
      </p:sp>
      <p:sp>
        <p:nvSpPr>
          <p:cNvPr id="13" name="Content Placeholder 12"/>
          <p:cNvSpPr>
            <a:spLocks noGrp="1"/>
          </p:cNvSpPr>
          <p:nvPr>
            <p:ph sz="half" idx="1"/>
          </p:nvPr>
        </p:nvSpPr>
        <p:spPr>
          <a:xfrm>
            <a:off x="1676400" y="1645920"/>
            <a:ext cx="8534400" cy="4526280"/>
          </a:xfrm>
        </p:spPr>
        <p:txBody>
          <a:bodyPr/>
          <a:lstStyle/>
          <a:p>
            <a:r>
              <a:rPr lang="en-US" dirty="0">
                <a:latin typeface="Times New Roman" panose="02020603050405020304" pitchFamily="18" charset="0"/>
                <a:cs typeface="Times New Roman" panose="02020603050405020304" pitchFamily="18" charset="0"/>
              </a:rPr>
              <a:t> Cap must be on the container except when adding or removing waste. </a:t>
            </a:r>
          </a:p>
          <a:p>
            <a:pPr lvl="1"/>
            <a:r>
              <a:rPr lang="en-US" dirty="0">
                <a:solidFill>
                  <a:schemeClr val="bg1">
                    <a:lumMod val="40000"/>
                    <a:lumOff val="60000"/>
                  </a:schemeClr>
                </a:solidFill>
                <a:latin typeface="Times New Roman" pitchFamily="18" charset="0"/>
                <a:cs typeface="Times New Roman" pitchFamily="18" charset="0"/>
              </a:rPr>
              <a:t>Ensure container is properly closed, and labeled.</a:t>
            </a:r>
          </a:p>
          <a:p>
            <a:endParaRPr lang="en-US" dirty="0">
              <a:latin typeface="Times New Roman" panose="02020603050405020304" pitchFamily="18" charset="0"/>
              <a:cs typeface="Times New Roman" panose="02020603050405020304" pitchFamily="18" charset="0"/>
            </a:endParaRPr>
          </a:p>
        </p:txBody>
      </p:sp>
      <p:pic>
        <p:nvPicPr>
          <p:cNvPr id="9" name="Content Placeholder 3" descr="Picture 009.jpg"/>
          <p:cNvPicPr>
            <a:picLocks noChangeAspect="1"/>
          </p:cNvPicPr>
          <p:nvPr/>
        </p:nvPicPr>
        <p:blipFill>
          <a:blip r:embed="rId2" cstate="print"/>
          <a:srcRect/>
          <a:stretch>
            <a:fillRect/>
          </a:stretch>
        </p:blipFill>
        <p:spPr>
          <a:xfrm>
            <a:off x="1905000" y="3352800"/>
            <a:ext cx="2667000" cy="2063750"/>
          </a:xfrm>
          <a:prstGeom prst="rect">
            <a:avLst/>
          </a:prstGeom>
        </p:spPr>
      </p:pic>
      <p:pic>
        <p:nvPicPr>
          <p:cNvPr id="10" name="Picture 5" descr="Picture 010.jpg"/>
          <p:cNvPicPr>
            <a:picLocks noChangeAspect="1"/>
          </p:cNvPicPr>
          <p:nvPr/>
        </p:nvPicPr>
        <p:blipFill>
          <a:blip r:embed="rId3" cstate="print"/>
          <a:srcRect/>
          <a:stretch>
            <a:fillRect/>
          </a:stretch>
        </p:blipFill>
        <p:spPr bwMode="auto">
          <a:xfrm>
            <a:off x="4800600" y="3352800"/>
            <a:ext cx="2565400" cy="2057400"/>
          </a:xfrm>
          <a:prstGeom prst="rect">
            <a:avLst/>
          </a:prstGeom>
          <a:noFill/>
          <a:ln w="9525">
            <a:noFill/>
            <a:miter lim="800000"/>
            <a:headEnd/>
            <a:tailEnd/>
          </a:ln>
        </p:spPr>
      </p:pic>
      <p:pic>
        <p:nvPicPr>
          <p:cNvPr id="14" name="Picture 7" descr="Picture 011.jpg"/>
          <p:cNvPicPr>
            <a:picLocks noChangeAspect="1"/>
          </p:cNvPicPr>
          <p:nvPr/>
        </p:nvPicPr>
        <p:blipFill>
          <a:blip r:embed="rId4" cstate="print"/>
          <a:srcRect/>
          <a:stretch>
            <a:fillRect/>
          </a:stretch>
        </p:blipFill>
        <p:spPr bwMode="auto">
          <a:xfrm>
            <a:off x="7696200" y="3352800"/>
            <a:ext cx="2641600" cy="1981200"/>
          </a:xfrm>
          <a:prstGeom prst="rect">
            <a:avLst/>
          </a:prstGeom>
          <a:noFill/>
          <a:ln w="9525">
            <a:noFill/>
            <a:miter lim="800000"/>
            <a:headEnd/>
            <a:tailEnd/>
          </a:ln>
        </p:spPr>
      </p:pic>
      <p:sp>
        <p:nvSpPr>
          <p:cNvPr id="15" name="TextBox 14"/>
          <p:cNvSpPr txBox="1"/>
          <p:nvPr/>
        </p:nvSpPr>
        <p:spPr>
          <a:xfrm>
            <a:off x="1981200" y="5867400"/>
            <a:ext cx="2286000" cy="369332"/>
          </a:xfrm>
          <a:prstGeom prst="rect">
            <a:avLst/>
          </a:prstGeom>
          <a:noFill/>
        </p:spPr>
        <p:txBody>
          <a:bodyPr wrap="square" rtlCol="0">
            <a:spAutoFit/>
          </a:bodyPr>
          <a:lstStyle/>
          <a:p>
            <a:r>
              <a:rPr lang="en-US" i="1" dirty="0"/>
              <a:t>Correct</a:t>
            </a:r>
          </a:p>
        </p:txBody>
      </p:sp>
      <p:sp>
        <p:nvSpPr>
          <p:cNvPr id="16" name="TextBox 15"/>
          <p:cNvSpPr txBox="1"/>
          <p:nvPr/>
        </p:nvSpPr>
        <p:spPr>
          <a:xfrm>
            <a:off x="4800600" y="5867400"/>
            <a:ext cx="2209800" cy="369332"/>
          </a:xfrm>
          <a:prstGeom prst="rect">
            <a:avLst/>
          </a:prstGeom>
          <a:noFill/>
        </p:spPr>
        <p:txBody>
          <a:bodyPr wrap="square" rtlCol="0">
            <a:spAutoFit/>
          </a:bodyPr>
          <a:lstStyle/>
          <a:p>
            <a:r>
              <a:rPr lang="en-US" dirty="0"/>
              <a:t>Incorrect</a:t>
            </a:r>
          </a:p>
        </p:txBody>
      </p:sp>
      <p:sp>
        <p:nvSpPr>
          <p:cNvPr id="18" name="TextBox 17"/>
          <p:cNvSpPr txBox="1"/>
          <p:nvPr/>
        </p:nvSpPr>
        <p:spPr>
          <a:xfrm>
            <a:off x="7772400" y="5867400"/>
            <a:ext cx="2286000" cy="381000"/>
          </a:xfrm>
          <a:prstGeom prst="rect">
            <a:avLst/>
          </a:prstGeom>
          <a:noFill/>
        </p:spPr>
        <p:txBody>
          <a:bodyPr wrap="square" rtlCol="0">
            <a:spAutoFit/>
          </a:bodyPr>
          <a:lstStyle/>
          <a:p>
            <a:r>
              <a:rPr lang="en-US" dirty="0"/>
              <a:t>Incorrect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28800" y="304801"/>
            <a:ext cx="8637588" cy="830263"/>
          </a:xfrm>
        </p:spPr>
        <p:txBody>
          <a:bodyPr>
            <a:normAutofit/>
          </a:bodyPr>
          <a:lstStyle/>
          <a:p>
            <a:pPr eaLnBrk="1" hangingPunct="1"/>
            <a:r>
              <a:rPr lang="en-US" dirty="0">
                <a:latin typeface="Times New Roman" panose="02020603050405020304" pitchFamily="18" charset="0"/>
                <a:cs typeface="Times New Roman" panose="02020603050405020304" pitchFamily="18" charset="0"/>
              </a:rPr>
              <a:t>Empty Containers:  </a:t>
            </a:r>
          </a:p>
        </p:txBody>
      </p:sp>
      <p:sp>
        <p:nvSpPr>
          <p:cNvPr id="40963" name="Content Placeholder 2"/>
          <p:cNvSpPr>
            <a:spLocks noGrp="1"/>
          </p:cNvSpPr>
          <p:nvPr>
            <p:ph idx="1"/>
          </p:nvPr>
        </p:nvSpPr>
        <p:spPr>
          <a:xfrm>
            <a:off x="766280" y="1491466"/>
            <a:ext cx="5531777" cy="5181600"/>
          </a:xfrm>
        </p:spPr>
        <p:txBody>
          <a:bodyPr>
            <a:normAutofit lnSpcReduction="10000"/>
          </a:bodyPr>
          <a:lstStyle/>
          <a:p>
            <a:r>
              <a:rPr lang="en-US" dirty="0">
                <a:latin typeface="Times New Roman" panose="02020603050405020304" pitchFamily="18" charset="0"/>
                <a:cs typeface="Times New Roman" panose="02020603050405020304" pitchFamily="18" charset="0"/>
              </a:rPr>
              <a:t>Containers Containing </a:t>
            </a:r>
            <a:r>
              <a:rPr lang="en-US" u="sng" dirty="0">
                <a:latin typeface="Times New Roman" panose="02020603050405020304" pitchFamily="18" charset="0"/>
                <a:cs typeface="Times New Roman" panose="02020603050405020304" pitchFamily="18" charset="0"/>
              </a:rPr>
              <a:t>Acutely Hazardous Chemicals </a:t>
            </a:r>
            <a:r>
              <a:rPr lang="en-US" dirty="0">
                <a:latin typeface="Times New Roman" panose="02020603050405020304" pitchFamily="18" charset="0"/>
                <a:cs typeface="Times New Roman" panose="02020603050405020304" pitchFamily="18" charset="0"/>
              </a:rPr>
              <a:t>must be Triple Rinsed to be considered empty.</a:t>
            </a:r>
          </a:p>
          <a:p>
            <a:r>
              <a:rPr lang="en-US" dirty="0">
                <a:latin typeface="Times New Roman" panose="02020603050405020304" pitchFamily="18" charset="0"/>
                <a:cs typeface="Times New Roman" panose="02020603050405020304" pitchFamily="18" charset="0"/>
              </a:rPr>
              <a:t>Not on the list of acutely hazardous waste, the emptied container can be air-dried in a ventilated area (chemical fume hood) without triple rinsing. </a:t>
            </a:r>
          </a:p>
          <a:p>
            <a:r>
              <a:rPr lang="en-US" dirty="0">
                <a:latin typeface="Times New Roman" panose="02020603050405020304" pitchFamily="18" charset="0"/>
                <a:cs typeface="Times New Roman" panose="02020603050405020304" pitchFamily="18" charset="0"/>
              </a:rPr>
              <a:t>Compressed Gas Cylinders and Aerosol Cans</a:t>
            </a:r>
          </a:p>
          <a:p>
            <a:r>
              <a:rPr lang="en-US" dirty="0">
                <a:solidFill>
                  <a:srgbClr val="FF0000"/>
                </a:solidFill>
                <a:latin typeface="Times New Roman" panose="02020603050405020304" pitchFamily="18" charset="0"/>
                <a:cs typeface="Times New Roman" panose="02020603050405020304" pitchFamily="18" charset="0"/>
              </a:rPr>
              <a:t>Email</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
              </a:rPr>
              <a:t>waste@utrgv.edu</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for collection.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058" y="1387011"/>
            <a:ext cx="5500099" cy="4125074"/>
          </a:xfrm>
          <a:prstGeom prst="rect">
            <a:avLst/>
          </a:prstGeom>
        </p:spPr>
      </p:pic>
    </p:spTree>
    <p:extLst>
      <p:ext uri="{BB962C8B-B14F-4D97-AF65-F5344CB8AC3E}">
        <p14:creationId xmlns:p14="http://schemas.microsoft.com/office/powerpoint/2010/main" val="33365334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122"/>
          <p:cNvSpPr>
            <a:spLocks noGrp="1" noChangeArrowheads="1"/>
          </p:cNvSpPr>
          <p:nvPr>
            <p:ph type="title"/>
          </p:nvPr>
        </p:nvSpPr>
        <p:spPr>
          <a:xfrm>
            <a:off x="533400" y="357433"/>
            <a:ext cx="11582400" cy="1143000"/>
          </a:xfrm>
          <a:noFill/>
        </p:spPr>
        <p:txBody>
          <a:bodyPr vert="horz" lIns="92075" tIns="46038" rIns="92075" bIns="46038" rtlCol="0" anchor="ctr">
            <a:noAutofit/>
          </a:bodyPr>
          <a:lstStyle/>
          <a:p>
            <a:pPr eaLnBrk="1" hangingPunct="1"/>
            <a:r>
              <a:rPr lang="en-US" sz="3200" dirty="0">
                <a:latin typeface="Times New Roman" panose="02020603050405020304" pitchFamily="18" charset="0"/>
                <a:ea typeface="Cambria Math" panose="02040503050406030204" pitchFamily="18" charset="0"/>
                <a:cs typeface="Times New Roman" panose="02020603050405020304" pitchFamily="18" charset="0"/>
              </a:rPr>
              <a:t>  What Questions Should I be asking? </a:t>
            </a:r>
          </a:p>
        </p:txBody>
      </p:sp>
      <p:sp>
        <p:nvSpPr>
          <p:cNvPr id="16387" name="Rectangle 5123"/>
          <p:cNvSpPr>
            <a:spLocks noGrp="1" noChangeArrowheads="1"/>
          </p:cNvSpPr>
          <p:nvPr>
            <p:ph sz="half" idx="1"/>
          </p:nvPr>
        </p:nvSpPr>
        <p:spPr>
          <a:xfrm>
            <a:off x="685800" y="1905000"/>
            <a:ext cx="7239000" cy="4648200"/>
          </a:xfrm>
          <a:noFill/>
        </p:spPr>
        <p:txBody>
          <a:bodyPr vert="horz" lIns="92075" tIns="46038" rIns="92075" bIns="46038" rtlCol="0">
            <a:normAutofit/>
          </a:bodyPr>
          <a:lstStyle/>
          <a:p>
            <a:pPr>
              <a:buClr>
                <a:schemeClr val="accent1"/>
              </a:buClr>
            </a:pPr>
            <a:r>
              <a:rPr lang="en-US" sz="3000" dirty="0">
                <a:latin typeface="Times New Roman" panose="02020603050405020304" pitchFamily="18" charset="0"/>
                <a:cs typeface="Times New Roman" panose="02020603050405020304" pitchFamily="18" charset="0"/>
              </a:rPr>
              <a:t>What type of hazard is the chemical I am working with</a:t>
            </a:r>
            <a:r>
              <a:rPr lang="en-US" sz="3000" dirty="0"/>
              <a:t> and where do I get this information?</a:t>
            </a:r>
            <a:endParaRPr lang="en-US" sz="3000" dirty="0">
              <a:latin typeface="Times New Roman" panose="02020603050405020304" pitchFamily="18" charset="0"/>
              <a:cs typeface="Times New Roman" panose="02020603050405020304" pitchFamily="18" charset="0"/>
            </a:endParaRPr>
          </a:p>
          <a:p>
            <a:pPr>
              <a:buClr>
                <a:schemeClr val="accent1"/>
              </a:buClr>
            </a:pPr>
            <a:r>
              <a:rPr lang="en-US" sz="3000" dirty="0">
                <a:latin typeface="Times New Roman" panose="02020603050405020304" pitchFamily="18" charset="0"/>
                <a:cs typeface="Times New Roman" panose="02020603050405020304" pitchFamily="18" charset="0"/>
              </a:rPr>
              <a:t>Is the quantity I am working with represent an acute or chronic exposure?</a:t>
            </a:r>
          </a:p>
          <a:p>
            <a:r>
              <a:rPr lang="en-US" sz="3000" dirty="0">
                <a:latin typeface="Times New Roman" panose="02020603050405020304" pitchFamily="18" charset="0"/>
                <a:cs typeface="Times New Roman" panose="02020603050405020304" pitchFamily="18" charset="0"/>
              </a:rPr>
              <a:t>What are the potential routes of  exposure and how to I protect myself? </a:t>
            </a:r>
          </a:p>
          <a:p>
            <a:r>
              <a:rPr lang="en-US" sz="3000" dirty="0">
                <a:latin typeface="Times New Roman" panose="02020603050405020304" pitchFamily="18" charset="0"/>
                <a:cs typeface="Times New Roman" panose="02020603050405020304" pitchFamily="18" charset="0"/>
              </a:rPr>
              <a:t>What do I do in the event of an emergency?</a:t>
            </a:r>
          </a:p>
          <a:p>
            <a:pPr lvl="1" eaLnBrk="1" hangingPunct="1">
              <a:buFont typeface="Wingdings" pitchFamily="2" charset="2"/>
              <a:buNone/>
            </a:pPr>
            <a:r>
              <a:rPr lang="en-US" dirty="0">
                <a:latin typeface="Times New Roman" panose="02020603050405020304" pitchFamily="18" charset="0"/>
                <a:cs typeface="Times New Roman" panose="02020603050405020304" pitchFamily="18" charset="0"/>
              </a:rPr>
              <a:t> </a:t>
            </a:r>
          </a:p>
          <a:p>
            <a:pPr eaLnBrk="1" hangingPunct="1">
              <a:buFont typeface="Wingdings" pitchFamily="2" charset="2"/>
              <a:buNone/>
            </a:pPr>
            <a:endParaRPr lang="en-US" sz="2600" dirty="0">
              <a:latin typeface="Times New Roman" panose="02020603050405020304" pitchFamily="18" charset="0"/>
              <a:cs typeface="Times New Roman" panose="02020603050405020304" pitchFamily="18" charset="0"/>
            </a:endParaRPr>
          </a:p>
        </p:txBody>
      </p:sp>
      <p:pic>
        <p:nvPicPr>
          <p:cNvPr id="6" name="Picture 8" descr="CLOROX"/>
          <p:cNvPicPr>
            <a:picLocks noChangeAspect="1" noChangeArrowheads="1"/>
          </p:cNvPicPr>
          <p:nvPr/>
        </p:nvPicPr>
        <p:blipFill>
          <a:blip r:embed="rId3" cstate="print"/>
          <a:srcRect/>
          <a:stretch>
            <a:fillRect/>
          </a:stretch>
        </p:blipFill>
        <p:spPr bwMode="auto">
          <a:xfrm>
            <a:off x="9982200" y="1143000"/>
            <a:ext cx="1633538" cy="1981200"/>
          </a:xfrm>
          <a:prstGeom prst="rect">
            <a:avLst/>
          </a:prstGeom>
          <a:noFill/>
          <a:ln w="9525">
            <a:noFill/>
            <a:miter lim="800000"/>
            <a:headEnd/>
            <a:tailEnd/>
          </a:ln>
        </p:spPr>
      </p:pic>
      <p:pic>
        <p:nvPicPr>
          <p:cNvPr id="7" name="Picture 20" descr="ethyl alcohol &amp; ethanol"/>
          <p:cNvPicPr>
            <a:picLocks noChangeAspect="1" noChangeArrowheads="1"/>
          </p:cNvPicPr>
          <p:nvPr/>
        </p:nvPicPr>
        <p:blipFill>
          <a:blip r:embed="rId4" cstate="print"/>
          <a:srcRect/>
          <a:stretch>
            <a:fillRect/>
          </a:stretch>
        </p:blipFill>
        <p:spPr bwMode="auto">
          <a:xfrm>
            <a:off x="8077200" y="3505200"/>
            <a:ext cx="4038600" cy="3231504"/>
          </a:xfrm>
          <a:prstGeom prst="rect">
            <a:avLst/>
          </a:prstGeom>
          <a:noFill/>
          <a:ln w="9525">
            <a:noFill/>
            <a:miter lim="800000"/>
            <a:headEnd/>
            <a:tailEnd/>
          </a:ln>
        </p:spPr>
      </p:pic>
      <p:pic>
        <p:nvPicPr>
          <p:cNvPr id="8" name="Picture 17" descr="toluene"/>
          <p:cNvPicPr>
            <a:picLocks noChangeAspect="1" noChangeArrowheads="1"/>
          </p:cNvPicPr>
          <p:nvPr/>
        </p:nvPicPr>
        <p:blipFill>
          <a:blip r:embed="rId5" cstate="print"/>
          <a:srcRect/>
          <a:stretch>
            <a:fillRect/>
          </a:stretch>
        </p:blipFill>
        <p:spPr bwMode="auto">
          <a:xfrm>
            <a:off x="7924800" y="938212"/>
            <a:ext cx="1679575" cy="2566988"/>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Emergency Response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4" name="Picture 1028" descr="MVC-008F"/>
          <p:cNvPicPr>
            <a:picLocks noChangeAspect="1" noChangeArrowheads="1"/>
          </p:cNvPicPr>
          <p:nvPr/>
        </p:nvPicPr>
        <p:blipFill>
          <a:blip r:embed="rId2" cstate="print"/>
          <a:srcRect/>
          <a:stretch>
            <a:fillRect/>
          </a:stretch>
        </p:blipFill>
        <p:spPr bwMode="auto">
          <a:xfrm>
            <a:off x="7696200" y="4038600"/>
            <a:ext cx="3225800" cy="241935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Major Laboratory Accidents 1 of 3</a:t>
            </a:r>
          </a:p>
        </p:txBody>
      </p:sp>
      <p:sp>
        <p:nvSpPr>
          <p:cNvPr id="2" name="Content Placeholder 1"/>
          <p:cNvSpPr>
            <a:spLocks noGrp="1"/>
          </p:cNvSpPr>
          <p:nvPr>
            <p:ph idx="1"/>
          </p:nvPr>
        </p:nvSpPr>
        <p:spPr>
          <a:xfrm>
            <a:off x="95250" y="1674009"/>
            <a:ext cx="8458200" cy="3429000"/>
          </a:xfrm>
        </p:spPr>
        <p:txBody>
          <a:bodyPr>
            <a:normAutofit/>
          </a:bodyPr>
          <a:lstStyle/>
          <a:p>
            <a:r>
              <a:rPr lang="en-US" dirty="0">
                <a:latin typeface="Times New Roman" panose="02020603050405020304" pitchFamily="18" charset="0"/>
                <a:cs typeface="Times New Roman" panose="02020603050405020304" pitchFamily="18" charset="0"/>
              </a:rPr>
              <a:t>1997 – Dartmouth accidental poisoning</a:t>
            </a:r>
          </a:p>
          <a:p>
            <a:pPr lvl="1"/>
            <a:r>
              <a:rPr lang="en-US" sz="2000" dirty="0">
                <a:latin typeface="Times New Roman" panose="02020603050405020304" pitchFamily="18" charset="0"/>
                <a:cs typeface="Times New Roman" panose="02020603050405020304" pitchFamily="18" charset="0"/>
              </a:rPr>
              <a:t>Professor Karen </a:t>
            </a:r>
            <a:r>
              <a:rPr lang="en-US" sz="2000" dirty="0" err="1">
                <a:latin typeface="Times New Roman" panose="02020603050405020304" pitchFamily="18" charset="0"/>
                <a:cs typeface="Times New Roman" panose="02020603050405020304" pitchFamily="18" charset="0"/>
              </a:rPr>
              <a:t>Wetterhahn</a:t>
            </a:r>
            <a:r>
              <a:rPr lang="en-US" sz="2000" dirty="0">
                <a:latin typeface="Times New Roman" panose="02020603050405020304" pitchFamily="18" charset="0"/>
                <a:cs typeface="Times New Roman" panose="02020603050405020304" pitchFamily="18" charset="0"/>
              </a:rPr>
              <a:t> followed MSDS guidelines for handling dimethyl mercury.  However, the latex gloves she wore at the time of her exposure proved to be an insufficient barrier to her skin.</a:t>
            </a:r>
          </a:p>
          <a:p>
            <a:pPr lvl="1"/>
            <a:r>
              <a:rPr lang="en-US" sz="2000" dirty="0">
                <a:latin typeface="Times New Roman" panose="02020603050405020304" pitchFamily="18" charset="0"/>
                <a:cs typeface="Times New Roman" panose="02020603050405020304" pitchFamily="18" charset="0"/>
              </a:rPr>
              <a:t>While transferring dimethyl mercury with a mechanical pipette, 1-2 drops landed on her gloved hand.  </a:t>
            </a:r>
            <a:r>
              <a:rPr lang="en-US" sz="2000" u="sng" dirty="0">
                <a:latin typeface="Times New Roman" panose="02020603050405020304" pitchFamily="18" charset="0"/>
                <a:cs typeface="Times New Roman" panose="02020603050405020304" pitchFamily="18" charset="0"/>
              </a:rPr>
              <a:t>She didn’t consider the spill to be significant enough to report at the time</a:t>
            </a:r>
            <a:r>
              <a:rPr lang="en-US" sz="2000" dirty="0">
                <a:latin typeface="Times New Roman" panose="02020603050405020304" pitchFamily="18" charset="0"/>
                <a:cs typeface="Times New Roman" panose="02020603050405020304" pitchFamily="18" charset="0"/>
              </a:rPr>
              <a:t>.  5 month after her exposure she began to show serious neurological symptoms and was then treated for heavy metal poisoning.</a:t>
            </a:r>
          </a:p>
          <a:p>
            <a:pPr lvl="1"/>
            <a:endParaRPr lang="en-US" sz="18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E37479E-1FF0-4A14-BB67-7CC5B491F715}" type="slidenum">
              <a:rPr lang="en-US" smtClean="0"/>
              <a:pPr/>
              <a:t>81</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4646901"/>
            <a:ext cx="3086100" cy="2039864"/>
          </a:xfrm>
          <a:prstGeom prst="rect">
            <a:avLst/>
          </a:prstGeom>
        </p:spPr>
      </p:pic>
      <p:sp>
        <p:nvSpPr>
          <p:cNvPr id="7" name="TextBox 6"/>
          <p:cNvSpPr txBox="1"/>
          <p:nvPr/>
        </p:nvSpPr>
        <p:spPr>
          <a:xfrm>
            <a:off x="1447800" y="5134432"/>
            <a:ext cx="4114800"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1"/>
            <a:r>
              <a:rPr lang="en-US" sz="2000" dirty="0"/>
              <a:t>Karen became unresponsive </a:t>
            </a:r>
            <a:br>
              <a:rPr lang="en-US" sz="2000" dirty="0"/>
            </a:br>
            <a:r>
              <a:rPr lang="en-US" sz="2000" dirty="0"/>
              <a:t>3 weeks into her treatment and died 10 months after the accident.</a:t>
            </a:r>
          </a:p>
        </p:txBody>
      </p:sp>
    </p:spTree>
    <p:extLst>
      <p:ext uri="{BB962C8B-B14F-4D97-AF65-F5344CB8AC3E}">
        <p14:creationId xmlns:p14="http://schemas.microsoft.com/office/powerpoint/2010/main" val="356906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Major Laboratory Accidents 2 of 3</a:t>
            </a:r>
          </a:p>
        </p:txBody>
      </p:sp>
      <p:sp>
        <p:nvSpPr>
          <p:cNvPr id="2" name="Content Placeholder 1"/>
          <p:cNvSpPr>
            <a:spLocks noGrp="1"/>
          </p:cNvSpPr>
          <p:nvPr>
            <p:ph idx="1"/>
          </p:nvPr>
        </p:nvSpPr>
        <p:spPr>
          <a:xfrm>
            <a:off x="1067809" y="1690688"/>
            <a:ext cx="6248400" cy="4953000"/>
          </a:xfrm>
        </p:spPr>
        <p:txBody>
          <a:bodyPr>
            <a:noAutofit/>
          </a:bodyPr>
          <a:lstStyle/>
          <a:p>
            <a:r>
              <a:rPr lang="en-US" sz="2000" dirty="0">
                <a:latin typeface="Times New Roman" panose="02020603050405020304" pitchFamily="18" charset="0"/>
                <a:cs typeface="Times New Roman" panose="02020603050405020304" pitchFamily="18" charset="0"/>
              </a:rPr>
              <a:t>2008 – University of California, Los Angeles fire</a:t>
            </a:r>
          </a:p>
          <a:p>
            <a:r>
              <a:rPr lang="en-US" sz="2000" dirty="0">
                <a:latin typeface="Times New Roman" panose="02020603050405020304" pitchFamily="18" charset="0"/>
                <a:cs typeface="Times New Roman" panose="02020603050405020304" pitchFamily="18" charset="0"/>
              </a:rPr>
              <a:t>23-year-old staff research assistant </a:t>
            </a:r>
            <a:r>
              <a:rPr lang="en-US" sz="2000" dirty="0" err="1">
                <a:latin typeface="Times New Roman" panose="02020603050405020304" pitchFamily="18" charset="0"/>
                <a:cs typeface="Times New Roman" panose="02020603050405020304" pitchFamily="18" charset="0"/>
              </a:rPr>
              <a:t>Sheharbano</a:t>
            </a:r>
            <a:r>
              <a:rPr lang="en-US" sz="2000" dirty="0">
                <a:latin typeface="Times New Roman" panose="02020603050405020304" pitchFamily="18" charset="0"/>
                <a:cs typeface="Times New Roman" panose="02020603050405020304" pitchFamily="18" charset="0"/>
              </a:rPr>
              <a:t> (Sheri) </a:t>
            </a:r>
            <a:r>
              <a:rPr lang="en-US" sz="2000" dirty="0" err="1">
                <a:latin typeface="Times New Roman" panose="02020603050405020304" pitchFamily="18" charset="0"/>
                <a:cs typeface="Times New Roman" panose="02020603050405020304" pitchFamily="18" charset="0"/>
              </a:rPr>
              <a:t>Sangji</a:t>
            </a:r>
            <a:r>
              <a:rPr lang="en-US" sz="2000" dirty="0">
                <a:latin typeface="Times New Roman" panose="02020603050405020304" pitchFamily="18" charset="0"/>
                <a:cs typeface="Times New Roman" panose="02020603050405020304" pitchFamily="18" charset="0"/>
              </a:rPr>
              <a:t> was severely burned when air-sensitive chemicals burst into flames and ignited her clothing. And dies 18 days after the fire</a:t>
            </a:r>
          </a:p>
          <a:p>
            <a:r>
              <a:rPr lang="en-US" sz="2000" dirty="0">
                <a:latin typeface="Times New Roman" panose="02020603050405020304" pitchFamily="18" charset="0"/>
                <a:cs typeface="Times New Roman" panose="02020603050405020304" pitchFamily="18" charset="0"/>
              </a:rPr>
              <a:t>Working in a </a:t>
            </a:r>
            <a:r>
              <a:rPr lang="en-US" sz="2000" dirty="0" err="1">
                <a:latin typeface="Times New Roman" panose="02020603050405020304" pitchFamily="18" charset="0"/>
                <a:cs typeface="Times New Roman" panose="02020603050405020304" pitchFamily="18" charset="0"/>
              </a:rPr>
              <a:t>fumehood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Sangji</a:t>
            </a:r>
            <a:r>
              <a:rPr lang="en-US" sz="2000" dirty="0">
                <a:latin typeface="Times New Roman" panose="02020603050405020304" pitchFamily="18" charset="0"/>
                <a:cs typeface="Times New Roman" panose="02020603050405020304" pitchFamily="18" charset="0"/>
              </a:rPr>
              <a:t> was </a:t>
            </a:r>
            <a:r>
              <a:rPr lang="en-US" sz="2000" u="sng" dirty="0">
                <a:latin typeface="Times New Roman" panose="02020603050405020304" pitchFamily="18" charset="0"/>
                <a:cs typeface="Times New Roman" panose="02020603050405020304" pitchFamily="18" charset="0"/>
              </a:rPr>
              <a:t>drawing 50mL</a:t>
            </a:r>
            <a:r>
              <a:rPr lang="en-US" sz="2000" dirty="0">
                <a:latin typeface="Times New Roman" panose="02020603050405020304" pitchFamily="18" charset="0"/>
                <a:cs typeface="Times New Roman" panose="02020603050405020304" pitchFamily="18" charset="0"/>
              </a:rPr>
              <a:t> of </a:t>
            </a:r>
            <a:br>
              <a:rPr lang="en-US" sz="2000" dirty="0">
                <a:latin typeface="Times New Roman" panose="02020603050405020304" pitchFamily="18" charset="0"/>
                <a:cs typeface="Times New Roman" panose="02020603050405020304" pitchFamily="18" charset="0"/>
              </a:rPr>
            </a:br>
            <a:r>
              <a:rPr lang="en-US" sz="2000" dirty="0" err="1">
                <a:latin typeface="Times New Roman" panose="02020603050405020304" pitchFamily="18" charset="0"/>
                <a:cs typeface="Times New Roman" panose="02020603050405020304" pitchFamily="18" charset="0"/>
              </a:rPr>
              <a:t>tert-Butyllithium</a:t>
            </a:r>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using a 60mL plastic syringe</a:t>
            </a:r>
            <a:r>
              <a:rPr lang="en-US" sz="2000" dirty="0">
                <a:latin typeface="Times New Roman" panose="02020603050405020304" pitchFamily="18" charset="0"/>
                <a:cs typeface="Times New Roman" panose="02020603050405020304" pitchFamily="18" charset="0"/>
              </a:rPr>
              <a:t> when for no known reason the plunger came out of the barrel.  </a:t>
            </a:r>
          </a:p>
          <a:p>
            <a:r>
              <a:rPr lang="en-US" sz="2000" dirty="0">
                <a:latin typeface="Times New Roman" panose="02020603050405020304" pitchFamily="18" charset="0"/>
                <a:cs typeface="Times New Roman" panose="02020603050405020304" pitchFamily="18" charset="0"/>
              </a:rPr>
              <a:t>An </a:t>
            </a:r>
            <a:r>
              <a:rPr lang="en-US" sz="2000" u="sng" dirty="0">
                <a:latin typeface="Times New Roman" panose="02020603050405020304" pitchFamily="18" charset="0"/>
                <a:cs typeface="Times New Roman" panose="02020603050405020304" pitchFamily="18" charset="0"/>
              </a:rPr>
              <a:t>open flask</a:t>
            </a:r>
            <a:r>
              <a:rPr lang="en-US" sz="2000" dirty="0">
                <a:latin typeface="Times New Roman" panose="02020603050405020304" pitchFamily="18" charset="0"/>
                <a:cs typeface="Times New Roman" panose="02020603050405020304" pitchFamily="18" charset="0"/>
              </a:rPr>
              <a:t> of hexane, not part of her experiment, was knocked over.  The </a:t>
            </a:r>
            <a:r>
              <a:rPr lang="en-US" sz="2000" dirty="0" err="1">
                <a:latin typeface="Times New Roman" panose="02020603050405020304" pitchFamily="18" charset="0"/>
                <a:cs typeface="Times New Roman" panose="02020603050405020304" pitchFamily="18" charset="0"/>
              </a:rPr>
              <a:t>tBuLi</a:t>
            </a:r>
            <a:r>
              <a:rPr lang="en-US" sz="2000" dirty="0">
                <a:latin typeface="Times New Roman" panose="02020603050405020304" pitchFamily="18" charset="0"/>
                <a:cs typeface="Times New Roman" panose="02020603050405020304" pitchFamily="18" charset="0"/>
              </a:rPr>
              <a:t> ignited and the solvent caught fire along with her clothes.</a:t>
            </a:r>
          </a:p>
          <a:p>
            <a:r>
              <a:rPr lang="en-US" sz="2000" dirty="0">
                <a:latin typeface="Times New Roman" panose="02020603050405020304" pitchFamily="18" charset="0"/>
                <a:cs typeface="Times New Roman" panose="02020603050405020304" pitchFamily="18" charset="0"/>
              </a:rPr>
              <a:t>She was wearing nitrile gloves, </a:t>
            </a:r>
            <a:r>
              <a:rPr lang="en-US" sz="2000" u="sng" dirty="0">
                <a:latin typeface="Times New Roman" panose="02020603050405020304" pitchFamily="18" charset="0"/>
                <a:cs typeface="Times New Roman" panose="02020603050405020304" pitchFamily="18" charset="0"/>
              </a:rPr>
              <a:t>no lab coat</a:t>
            </a:r>
            <a:r>
              <a:rPr lang="en-US" sz="2000" dirty="0">
                <a:latin typeface="Times New Roman" panose="02020603050405020304" pitchFamily="18" charset="0"/>
                <a:cs typeface="Times New Roman" panose="02020603050405020304" pitchFamily="18" charset="0"/>
              </a:rPr>
              <a:t>, and no one remembers if she had on eye protection. </a:t>
            </a:r>
          </a:p>
          <a:p>
            <a:r>
              <a:rPr lang="en-US" sz="2000" dirty="0">
                <a:latin typeface="Times New Roman" panose="02020603050405020304" pitchFamily="18" charset="0"/>
                <a:cs typeface="Times New Roman" panose="02020603050405020304" pitchFamily="18" charset="0"/>
              </a:rPr>
              <a:t>Failed to use the safety shower </a:t>
            </a:r>
          </a:p>
        </p:txBody>
      </p:sp>
      <p:sp>
        <p:nvSpPr>
          <p:cNvPr id="3" name="Slide Number Placeholder 2"/>
          <p:cNvSpPr>
            <a:spLocks noGrp="1"/>
          </p:cNvSpPr>
          <p:nvPr>
            <p:ph type="sldNum" sz="quarter" idx="12"/>
          </p:nvPr>
        </p:nvSpPr>
        <p:spPr/>
        <p:txBody>
          <a:bodyPr/>
          <a:lstStyle/>
          <a:p>
            <a:fld id="{3E37479E-1FF0-4A14-BB67-7CC5B491F715}" type="slidenum">
              <a:rPr lang="en-US" smtClean="0"/>
              <a:pPr/>
              <a:t>82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1" y="1327707"/>
            <a:ext cx="2210807" cy="2047043"/>
          </a:xfrm>
          <a:prstGeom prst="rect">
            <a:avLst/>
          </a:prstGeom>
        </p:spPr>
      </p:pic>
    </p:spTree>
    <p:extLst>
      <p:ext uri="{BB962C8B-B14F-4D97-AF65-F5344CB8AC3E}">
        <p14:creationId xmlns:p14="http://schemas.microsoft.com/office/powerpoint/2010/main" val="140616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If you incur an Injury  </a:t>
            </a:r>
          </a:p>
        </p:txBody>
      </p:sp>
      <p:sp>
        <p:nvSpPr>
          <p:cNvPr id="3" name="Content Placeholder 2"/>
          <p:cNvSpPr>
            <a:spLocks noGrp="1"/>
          </p:cNvSpPr>
          <p:nvPr>
            <p:ph idx="1"/>
          </p:nvPr>
        </p:nvSpPr>
        <p:spPr>
          <a:xfrm>
            <a:off x="381000" y="1618906"/>
            <a:ext cx="8229600" cy="4953000"/>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All injuries/chemical exposures  must be reported </a:t>
            </a:r>
          </a:p>
          <a:p>
            <a:pPr lvl="1"/>
            <a:r>
              <a:rPr lang="en-US" dirty="0">
                <a:latin typeface="Times New Roman" panose="02020603050405020304" pitchFamily="18" charset="0"/>
                <a:cs typeface="Times New Roman" panose="02020603050405020304" pitchFamily="18" charset="0"/>
              </a:rPr>
              <a:t>Employees – Get immediate attention </a:t>
            </a:r>
          </a:p>
          <a:p>
            <a:pPr lvl="2"/>
            <a:r>
              <a:rPr lang="en-US" dirty="0">
                <a:latin typeface="Times New Roman" panose="02020603050405020304" pitchFamily="18" charset="0"/>
                <a:cs typeface="Times New Roman" panose="02020603050405020304" pitchFamily="18" charset="0"/>
              </a:rPr>
              <a:t>File a First Report of Injury via the EHSRM </a:t>
            </a:r>
          </a:p>
          <a:p>
            <a:pPr lvl="1"/>
            <a:r>
              <a:rPr lang="en-US" dirty="0">
                <a:latin typeface="Times New Roman" panose="02020603050405020304" pitchFamily="18" charset="0"/>
                <a:cs typeface="Times New Roman" panose="02020603050405020304" pitchFamily="18" charset="0"/>
              </a:rPr>
              <a:t>Students – Go directly to Health Services </a:t>
            </a:r>
          </a:p>
          <a:p>
            <a:r>
              <a:rPr lang="en-US" dirty="0">
                <a:latin typeface="Times New Roman" panose="02020603050405020304" pitchFamily="18" charset="0"/>
                <a:cs typeface="Times New Roman" panose="02020603050405020304" pitchFamily="18" charset="0"/>
              </a:rPr>
              <a:t>Additionally, </a:t>
            </a:r>
            <a:r>
              <a:rPr lang="en-US" b="1" dirty="0">
                <a:latin typeface="Times New Roman" panose="02020603050405020304" pitchFamily="18" charset="0"/>
                <a:cs typeface="Times New Roman" panose="02020603050405020304" pitchFamily="18" charset="0"/>
              </a:rPr>
              <a:t>any conditions that make you feel unsafe</a:t>
            </a:r>
            <a:r>
              <a:rPr lang="en-US" dirty="0">
                <a:latin typeface="Times New Roman" panose="02020603050405020304" pitchFamily="18" charset="0"/>
                <a:cs typeface="Times New Roman" panose="02020603050405020304" pitchFamily="18" charset="0"/>
              </a:rPr>
              <a:t> must also be reported to 665-7256.</a:t>
            </a:r>
          </a:p>
          <a:p>
            <a:pPr lvl="1"/>
            <a:r>
              <a:rPr lang="en-US" dirty="0">
                <a:latin typeface="Times New Roman" panose="02020603050405020304" pitchFamily="18" charset="0"/>
                <a:cs typeface="Times New Roman" panose="02020603050405020304" pitchFamily="18" charset="0"/>
              </a:rPr>
              <a:t>You almost had an accident. (Near miss.)</a:t>
            </a:r>
          </a:p>
          <a:p>
            <a:pPr lvl="1"/>
            <a:r>
              <a:rPr lang="en-US" dirty="0">
                <a:latin typeface="Times New Roman" panose="02020603050405020304" pitchFamily="18" charset="0"/>
                <a:cs typeface="Times New Roman" panose="02020603050405020304" pitchFamily="18" charset="0"/>
              </a:rPr>
              <a:t>You observed someone else almost have an accident.</a:t>
            </a:r>
          </a:p>
          <a:p>
            <a:pPr lvl="1"/>
            <a:r>
              <a:rPr lang="en-US" dirty="0">
                <a:latin typeface="Times New Roman" panose="02020603050405020304" pitchFamily="18" charset="0"/>
                <a:cs typeface="Times New Roman" panose="02020603050405020304" pitchFamily="18" charset="0"/>
              </a:rPr>
              <a:t>Something is damaged or malfunctioning.</a:t>
            </a:r>
          </a:p>
          <a:p>
            <a:pPr lvl="1"/>
            <a:r>
              <a:rPr lang="en-US" dirty="0">
                <a:latin typeface="Times New Roman" panose="02020603050405020304" pitchFamily="18" charset="0"/>
                <a:cs typeface="Times New Roman" panose="02020603050405020304" pitchFamily="18" charset="0"/>
              </a:rPr>
              <a:t>Equipment/substances are being used incorrectly.</a:t>
            </a:r>
          </a:p>
          <a:p>
            <a:pPr lvl="2"/>
            <a:r>
              <a:rPr lang="en-US" dirty="0">
                <a:latin typeface="Times New Roman" panose="02020603050405020304" pitchFamily="18" charset="0"/>
                <a:cs typeface="Times New Roman" panose="02020603050405020304" pitchFamily="18" charset="0"/>
              </a:rPr>
              <a:t>Ex. Insufficient ventilation, no PPE, unsafe handling</a:t>
            </a:r>
          </a:p>
          <a:p>
            <a:pPr lvl="1"/>
            <a:r>
              <a:rPr lang="en-US" dirty="0">
                <a:latin typeface="Times New Roman" panose="02020603050405020304" pitchFamily="18" charset="0"/>
                <a:cs typeface="Times New Roman" panose="02020603050405020304" pitchFamily="18" charset="0"/>
              </a:rPr>
              <a:t>Not enough information/instructions were given on a subject and you do not feel confident in the laboratory.</a:t>
            </a:r>
          </a:p>
          <a:p>
            <a:pPr lvl="1"/>
            <a:r>
              <a:rPr lang="en-US" dirty="0">
                <a:latin typeface="Times New Roman" panose="02020603050405020304" pitchFamily="18" charset="0"/>
                <a:cs typeface="Times New Roman" panose="02020603050405020304" pitchFamily="18" charset="0"/>
              </a:rPr>
              <a:t>The work area’s cleanliness is not being maintained.</a:t>
            </a:r>
          </a:p>
          <a:p>
            <a:pPr lvl="2"/>
            <a:r>
              <a:rPr lang="en-US" dirty="0">
                <a:latin typeface="Times New Roman" panose="02020603050405020304" pitchFamily="18" charset="0"/>
                <a:cs typeface="Times New Roman" panose="02020603050405020304" pitchFamily="18" charset="0"/>
              </a:rPr>
              <a:t>Ex. Slip hazards or accumulation of hazardous wastes</a:t>
            </a:r>
          </a:p>
        </p:txBody>
      </p:sp>
      <p:sp>
        <p:nvSpPr>
          <p:cNvPr id="4" name="Slide Number Placeholder 3"/>
          <p:cNvSpPr>
            <a:spLocks noGrp="1"/>
          </p:cNvSpPr>
          <p:nvPr>
            <p:ph type="sldNum" sz="quarter" idx="12"/>
          </p:nvPr>
        </p:nvSpPr>
        <p:spPr/>
        <p:txBody>
          <a:bodyPr/>
          <a:lstStyle/>
          <a:p>
            <a:fld id="{3E37479E-1FF0-4A14-BB67-7CC5B491F715}" type="slidenum">
              <a:rPr lang="en-US" smtClean="0"/>
              <a:pPr/>
              <a:t>83</a:t>
            </a:fld>
            <a:endParaRPr lang="en-US"/>
          </a:p>
        </p:txBody>
      </p:sp>
    </p:spTree>
    <p:extLst>
      <p:ext uri="{BB962C8B-B14F-4D97-AF65-F5344CB8AC3E}">
        <p14:creationId xmlns:p14="http://schemas.microsoft.com/office/powerpoint/2010/main" val="1619120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119"/>
            <a:ext cx="8229600" cy="1143000"/>
          </a:xfrm>
        </p:spPr>
        <p:txBody>
          <a:bodyPr>
            <a:normAutofit/>
          </a:bodyPr>
          <a:lstStyle/>
          <a:p>
            <a:r>
              <a:rPr lang="en-US" sz="3300" dirty="0">
                <a:latin typeface="Times New Roman" panose="02020603050405020304" pitchFamily="18" charset="0"/>
                <a:cs typeface="Times New Roman" panose="02020603050405020304" pitchFamily="18" charset="0"/>
              </a:rPr>
              <a:t>Chemical Spills</a:t>
            </a:r>
          </a:p>
        </p:txBody>
      </p:sp>
      <p:sp>
        <p:nvSpPr>
          <p:cNvPr id="2" name="Content Placeholder 1"/>
          <p:cNvSpPr>
            <a:spLocks noGrp="1"/>
          </p:cNvSpPr>
          <p:nvPr>
            <p:ph idx="1"/>
          </p:nvPr>
        </p:nvSpPr>
        <p:spPr>
          <a:xfrm>
            <a:off x="1802027" y="955420"/>
            <a:ext cx="8610600" cy="4302381"/>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Assess the hazard. </a:t>
            </a:r>
          </a:p>
          <a:p>
            <a:r>
              <a:rPr lang="en-US" dirty="0">
                <a:latin typeface="Times New Roman" panose="02020603050405020304" pitchFamily="18" charset="0"/>
                <a:cs typeface="Times New Roman" panose="02020603050405020304" pitchFamily="18" charset="0"/>
              </a:rPr>
              <a:t>Get help and seal off the area. </a:t>
            </a:r>
          </a:p>
          <a:p>
            <a:r>
              <a:rPr lang="en-US" dirty="0">
                <a:latin typeface="Times New Roman" panose="02020603050405020304" pitchFamily="18" charset="0"/>
                <a:cs typeface="Times New Roman" panose="02020603050405020304" pitchFamily="18" charset="0"/>
              </a:rPr>
              <a:t>If the chemical has contacted anyone's skin, get that person to water immediately and wash the affected area. </a:t>
            </a:r>
          </a:p>
          <a:p>
            <a:r>
              <a:rPr lang="en-US" dirty="0">
                <a:latin typeface="Times New Roman" panose="02020603050405020304" pitchFamily="18" charset="0"/>
                <a:cs typeface="Times New Roman" panose="02020603050405020304" pitchFamily="18" charset="0"/>
              </a:rPr>
              <a:t>Cover liquid spills with Spill Mix until all liquid is absorbed </a:t>
            </a:r>
            <a:r>
              <a:rPr lang="en-US" b="1" dirty="0">
                <a:latin typeface="Times New Roman" panose="02020603050405020304" pitchFamily="18" charset="0"/>
                <a:cs typeface="Times New Roman" panose="02020603050405020304" pitchFamily="18" charset="0"/>
              </a:rPr>
              <a:t>OR</a:t>
            </a:r>
            <a:r>
              <a:rPr lang="en-US" dirty="0">
                <a:latin typeface="Times New Roman" panose="02020603050405020304" pitchFamily="18" charset="0"/>
                <a:cs typeface="Times New Roman" panose="02020603050405020304" pitchFamily="18" charset="0"/>
              </a:rPr>
              <a:t> contact EHSRM to clean up the spill.</a:t>
            </a:r>
          </a:p>
          <a:p>
            <a:r>
              <a:rPr lang="en-US" dirty="0">
                <a:latin typeface="Times New Roman" panose="02020603050405020304" pitchFamily="18" charset="0"/>
                <a:cs typeface="Times New Roman" panose="02020603050405020304" pitchFamily="18" charset="0"/>
              </a:rPr>
              <a:t>As necessary, protect yourself from fumes or contact with the chemical.  Use appropriate PPE.</a:t>
            </a:r>
          </a:p>
          <a:p>
            <a:pPr lvl="1"/>
            <a:r>
              <a:rPr lang="en-US" dirty="0">
                <a:latin typeface="Times New Roman" panose="02020603050405020304" pitchFamily="18" charset="0"/>
                <a:cs typeface="Times New Roman" panose="02020603050405020304" pitchFamily="18" charset="0"/>
              </a:rPr>
              <a:t>Caution: Beware of odorless gases or olfactory fatigue.</a:t>
            </a:r>
          </a:p>
          <a:p>
            <a:r>
              <a:rPr lang="en-US" dirty="0">
                <a:latin typeface="Times New Roman" panose="02020603050405020304" pitchFamily="18" charset="0"/>
                <a:cs typeface="Times New Roman" panose="02020603050405020304" pitchFamily="18" charset="0"/>
              </a:rPr>
              <a:t>Scoop the residue into a plastic pail. </a:t>
            </a:r>
          </a:p>
          <a:p>
            <a:r>
              <a:rPr lang="en-US" dirty="0">
                <a:latin typeface="Times New Roman" panose="02020603050405020304" pitchFamily="18" charset="0"/>
                <a:cs typeface="Times New Roman" panose="02020603050405020304" pitchFamily="18" charset="0"/>
              </a:rPr>
              <a:t>Place the pail in a fume hood and report to EHSRM for disposal.</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E37479E-1FF0-4A14-BB67-7CC5B491F715}" type="slidenum">
              <a:rPr lang="en-US" smtClean="0"/>
              <a:pPr/>
              <a:t>84</a:t>
            </a:fld>
            <a:endParaRPr lang="en-US"/>
          </a:p>
        </p:txBody>
      </p:sp>
      <p:sp>
        <p:nvSpPr>
          <p:cNvPr id="5" name="TextBox 4"/>
          <p:cNvSpPr txBox="1"/>
          <p:nvPr/>
        </p:nvSpPr>
        <p:spPr>
          <a:xfrm>
            <a:off x="3429000" y="5334001"/>
            <a:ext cx="7010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t>Major</a:t>
            </a:r>
            <a:r>
              <a:rPr lang="en-US" dirty="0"/>
              <a:t> chemical spills and </a:t>
            </a:r>
            <a:r>
              <a:rPr lang="en-US" u="sng" dirty="0"/>
              <a:t>mercury</a:t>
            </a:r>
            <a:r>
              <a:rPr lang="en-US" dirty="0"/>
              <a:t> spills are emergencies.  Do not attempt to clean the area.  Evacuate the affected area immediately.</a:t>
            </a:r>
          </a:p>
        </p:txBody>
      </p:sp>
      <p:pic>
        <p:nvPicPr>
          <p:cNvPr id="6" name="Picture 4" descr="MVC-004F"/>
          <p:cNvPicPr>
            <a:picLocks noChangeAspect="1" noChangeArrowheads="1"/>
          </p:cNvPicPr>
          <p:nvPr/>
        </p:nvPicPr>
        <p:blipFill>
          <a:blip r:embed="rId2" cstate="print">
            <a:lum bright="30000" contrast="6000"/>
          </a:blip>
          <a:srcRect/>
          <a:stretch>
            <a:fillRect/>
          </a:stretch>
        </p:blipFill>
        <p:spPr bwMode="auto">
          <a:xfrm>
            <a:off x="8153400" y="228600"/>
            <a:ext cx="1955800" cy="1466850"/>
          </a:xfrm>
          <a:prstGeom prst="rect">
            <a:avLst/>
          </a:prstGeom>
          <a:noFill/>
          <a:ln w="9525">
            <a:noFill/>
            <a:miter lim="800000"/>
            <a:headEnd/>
            <a:tailEnd/>
          </a:ln>
        </p:spPr>
      </p:pic>
    </p:spTree>
    <p:extLst>
      <p:ext uri="{BB962C8B-B14F-4D97-AF65-F5344CB8AC3E}">
        <p14:creationId xmlns:p14="http://schemas.microsoft.com/office/powerpoint/2010/main" val="3500310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Chemical Spill </a:t>
            </a:r>
          </a:p>
        </p:txBody>
      </p:sp>
      <p:pic>
        <p:nvPicPr>
          <p:cNvPr id="5122" name="Picture 2" descr="http://www.ehs.iastate.edu/sites/default/files/uploads/images/Spill%20Procedures%20Handout_20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110673"/>
            <a:ext cx="7086600" cy="54760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6019800"/>
            <a:ext cx="7543800" cy="369332"/>
          </a:xfrm>
          <a:prstGeom prst="rect">
            <a:avLst/>
          </a:prstGeom>
          <a:solidFill>
            <a:srgbClr val="C00000"/>
          </a:solidFill>
        </p:spPr>
        <p:txBody>
          <a:bodyPr wrap="square" rtlCol="0">
            <a:spAutoFit/>
          </a:bodyPr>
          <a:lstStyle/>
          <a:p>
            <a:endParaRPr lang="en-US" dirty="0"/>
          </a:p>
        </p:txBody>
      </p:sp>
    </p:spTree>
    <p:extLst>
      <p:ext uri="{BB962C8B-B14F-4D97-AF65-F5344CB8AC3E}">
        <p14:creationId xmlns:p14="http://schemas.microsoft.com/office/powerpoint/2010/main" val="760392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Chemical Exposures</a:t>
            </a:r>
          </a:p>
        </p:txBody>
      </p:sp>
      <p:sp>
        <p:nvSpPr>
          <p:cNvPr id="5" name="Content Placeholder 4"/>
          <p:cNvSpPr>
            <a:spLocks noGrp="1"/>
          </p:cNvSpPr>
          <p:nvPr>
            <p:ph idx="1"/>
          </p:nvPr>
        </p:nvSpPr>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Chemicals on Skin</a:t>
            </a:r>
          </a:p>
          <a:p>
            <a:pPr lvl="1"/>
            <a:r>
              <a:rPr lang="en-US" dirty="0">
                <a:latin typeface="Times New Roman" panose="02020603050405020304" pitchFamily="18" charset="0"/>
                <a:cs typeface="Times New Roman" panose="02020603050405020304" pitchFamily="18" charset="0"/>
              </a:rPr>
              <a:t>Rinse for a minimum of 15 minutes at nearest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safety shower.</a:t>
            </a:r>
          </a:p>
          <a:p>
            <a:pPr lvl="1"/>
            <a:r>
              <a:rPr lang="en-US" dirty="0">
                <a:latin typeface="Times New Roman" panose="02020603050405020304" pitchFamily="18" charset="0"/>
                <a:cs typeface="Times New Roman" panose="02020603050405020304" pitchFamily="18" charset="0"/>
              </a:rPr>
              <a:t>Remove contaminated clothing and jewelry.</a:t>
            </a:r>
          </a:p>
          <a:p>
            <a:r>
              <a:rPr lang="en-US" dirty="0">
                <a:latin typeface="Times New Roman" panose="02020603050405020304" pitchFamily="18" charset="0"/>
                <a:cs typeface="Times New Roman" panose="02020603050405020304" pitchFamily="18" charset="0"/>
              </a:rPr>
              <a:t>Chemicals in Eyes</a:t>
            </a:r>
          </a:p>
          <a:p>
            <a:pPr lvl="1"/>
            <a:r>
              <a:rPr lang="en-US" dirty="0">
                <a:latin typeface="Times New Roman" panose="02020603050405020304" pitchFamily="18" charset="0"/>
                <a:cs typeface="Times New Roman" panose="02020603050405020304" pitchFamily="18" charset="0"/>
              </a:rPr>
              <a:t>Rinse for a minimum of 15 minutes at nearest eye wash.</a:t>
            </a:r>
          </a:p>
          <a:p>
            <a:pPr lvl="1"/>
            <a:r>
              <a:rPr lang="en-US" dirty="0">
                <a:latin typeface="Times New Roman" panose="02020603050405020304" pitchFamily="18" charset="0"/>
                <a:cs typeface="Times New Roman" panose="02020603050405020304" pitchFamily="18" charset="0"/>
              </a:rPr>
              <a:t>Keep eyelids open with fingers and thumbs.</a:t>
            </a:r>
          </a:p>
          <a:p>
            <a:pPr lvl="1"/>
            <a:r>
              <a:rPr lang="en-US" dirty="0">
                <a:latin typeface="Times New Roman" panose="02020603050405020304" pitchFamily="18" charset="0"/>
                <a:cs typeface="Times New Roman" panose="02020603050405020304" pitchFamily="18" charset="0"/>
              </a:rPr>
              <a:t>Remove contacts (do not reuse).</a:t>
            </a:r>
          </a:p>
          <a:p>
            <a:r>
              <a:rPr lang="en-US" dirty="0">
                <a:latin typeface="Times New Roman" panose="02020603050405020304" pitchFamily="18" charset="0"/>
                <a:cs typeface="Times New Roman" panose="02020603050405020304" pitchFamily="18" charset="0"/>
              </a:rPr>
              <a:t>Chemical Inhalation</a:t>
            </a:r>
          </a:p>
          <a:p>
            <a:pPr lvl="1"/>
            <a:r>
              <a:rPr lang="en-US" dirty="0">
                <a:latin typeface="Times New Roman" panose="02020603050405020304" pitchFamily="18" charset="0"/>
                <a:cs typeface="Times New Roman" panose="02020603050405020304" pitchFamily="18" charset="0"/>
              </a:rPr>
              <a:t>Close the container, increase ventilation, move to fresh air.</a:t>
            </a:r>
          </a:p>
          <a:p>
            <a:r>
              <a:rPr lang="en-US" dirty="0">
                <a:latin typeface="Times New Roman" panose="02020603050405020304" pitchFamily="18" charset="0"/>
                <a:cs typeface="Times New Roman" panose="02020603050405020304" pitchFamily="18" charset="0"/>
              </a:rPr>
              <a:t>Ingestions of Chemicals</a:t>
            </a:r>
          </a:p>
          <a:p>
            <a:pPr lvl="1"/>
            <a:r>
              <a:rPr lang="en-US" dirty="0">
                <a:latin typeface="Times New Roman" panose="02020603050405020304" pitchFamily="18" charset="0"/>
                <a:cs typeface="Times New Roman" panose="02020603050405020304" pitchFamily="18" charset="0"/>
              </a:rPr>
              <a:t>Do not induce vomiting unless instructed by a health care professional to do so.</a:t>
            </a:r>
          </a:p>
          <a:p>
            <a:r>
              <a:rPr lang="en-US" dirty="0">
                <a:latin typeface="Times New Roman" panose="02020603050405020304" pitchFamily="18" charset="0"/>
                <a:cs typeface="Times New Roman" panose="02020603050405020304" pitchFamily="18" charset="0"/>
              </a:rPr>
              <a:t>Injection of Chemicals</a:t>
            </a:r>
          </a:p>
          <a:p>
            <a:pPr lvl="1"/>
            <a:r>
              <a:rPr lang="en-US" dirty="0">
                <a:latin typeface="Times New Roman" panose="02020603050405020304" pitchFamily="18" charset="0"/>
                <a:cs typeface="Times New Roman" panose="02020603050405020304" pitchFamily="18" charset="0"/>
              </a:rPr>
              <a:t>Wash the area with soap and water.</a:t>
            </a:r>
          </a:p>
          <a:p>
            <a:endParaRPr lang="en-US"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E37479E-1FF0-4A14-BB67-7CC5B491F715}" type="slidenum">
              <a:rPr lang="en-US" smtClean="0"/>
              <a:pPr/>
              <a:t>86</a:t>
            </a:fld>
            <a:endParaRPr lang="en-US"/>
          </a:p>
        </p:txBody>
      </p:sp>
      <p:sp>
        <p:nvSpPr>
          <p:cNvPr id="6" name="TextBox 5"/>
          <p:cNvSpPr txBox="1"/>
          <p:nvPr/>
        </p:nvSpPr>
        <p:spPr>
          <a:xfrm>
            <a:off x="7239000" y="5315448"/>
            <a:ext cx="2895600"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Inform emergency personnel of chemicals involved in the accident.</a:t>
            </a:r>
          </a:p>
        </p:txBody>
      </p:sp>
      <p:pic>
        <p:nvPicPr>
          <p:cNvPr id="3074" name="Picture 2" descr="C:\Users\msalazar9\AppData\Local\Microsoft\Windows\Temporary Internet Files\Content.IE5\8Z2QZZ1D\MP9003211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2736" y="381000"/>
            <a:ext cx="108712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052" descr="SHOWER"/>
          <p:cNvPicPr>
            <a:picLocks noChangeAspect="1" noChangeArrowheads="1"/>
          </p:cNvPicPr>
          <p:nvPr/>
        </p:nvPicPr>
        <p:blipFill>
          <a:blip r:embed="rId3" cstate="print"/>
          <a:srcRect/>
          <a:stretch>
            <a:fillRect/>
          </a:stretch>
        </p:blipFill>
        <p:spPr bwMode="auto">
          <a:xfrm>
            <a:off x="8610600" y="609600"/>
            <a:ext cx="1657350" cy="2209800"/>
          </a:xfrm>
          <a:prstGeom prst="rect">
            <a:avLst/>
          </a:prstGeom>
          <a:noFill/>
          <a:ln w="9525">
            <a:noFill/>
            <a:miter lim="800000"/>
            <a:headEnd/>
            <a:tailEnd/>
          </a:ln>
        </p:spPr>
      </p:pic>
      <p:pic>
        <p:nvPicPr>
          <p:cNvPr id="8" name="Picture 2053" descr="MVC-007F"/>
          <p:cNvPicPr>
            <a:picLocks noChangeAspect="1" noChangeArrowheads="1"/>
          </p:cNvPicPr>
          <p:nvPr/>
        </p:nvPicPr>
        <p:blipFill>
          <a:blip r:embed="rId4" cstate="print"/>
          <a:srcRect/>
          <a:stretch>
            <a:fillRect/>
          </a:stretch>
        </p:blipFill>
        <p:spPr bwMode="auto">
          <a:xfrm>
            <a:off x="8686800" y="3048000"/>
            <a:ext cx="1803400" cy="1352550"/>
          </a:xfrm>
          <a:prstGeom prst="rect">
            <a:avLst/>
          </a:prstGeom>
          <a:noFill/>
          <a:ln w="9525">
            <a:noFill/>
            <a:miter lim="800000"/>
            <a:headEnd/>
            <a:tailEnd/>
          </a:ln>
        </p:spPr>
      </p:pic>
    </p:spTree>
    <p:extLst>
      <p:ext uri="{BB962C8B-B14F-4D97-AF65-F5344CB8AC3E}">
        <p14:creationId xmlns:p14="http://schemas.microsoft.com/office/powerpoint/2010/main" val="2994783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Fires</a:t>
            </a:r>
          </a:p>
        </p:txBody>
      </p:sp>
      <p:sp>
        <p:nvSpPr>
          <p:cNvPr id="3" name="Content Placeholder 2"/>
          <p:cNvSpPr>
            <a:spLocks noGrp="1"/>
          </p:cNvSpPr>
          <p:nvPr>
            <p:ph sz="half" idx="1"/>
          </p:nvPr>
        </p:nvSpPr>
        <p:spPr>
          <a:xfrm>
            <a:off x="1828800" y="1371600"/>
            <a:ext cx="6248400" cy="4724400"/>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Before </a:t>
            </a:r>
          </a:p>
          <a:p>
            <a:pPr lvl="1"/>
            <a:r>
              <a:rPr lang="en-US" dirty="0">
                <a:latin typeface="Times New Roman" panose="02020603050405020304" pitchFamily="18" charset="0"/>
                <a:cs typeface="Times New Roman" panose="02020603050405020304" pitchFamily="18" charset="0"/>
              </a:rPr>
              <a:t>Locate nearest fire extinguisher</a:t>
            </a:r>
          </a:p>
          <a:p>
            <a:pPr lvl="1"/>
            <a:r>
              <a:rPr lang="en-US" dirty="0">
                <a:latin typeface="Times New Roman" panose="02020603050405020304" pitchFamily="18" charset="0"/>
                <a:cs typeface="Times New Roman" panose="02020603050405020304" pitchFamily="18" charset="0"/>
              </a:rPr>
              <a:t>Locate nearest pull station </a:t>
            </a:r>
          </a:p>
          <a:p>
            <a:pPr lvl="1"/>
            <a:r>
              <a:rPr lang="en-US" dirty="0">
                <a:latin typeface="Times New Roman" panose="02020603050405020304" pitchFamily="18" charset="0"/>
                <a:cs typeface="Times New Roman" panose="02020603050405020304" pitchFamily="18" charset="0"/>
              </a:rPr>
              <a:t>Make sure all exits are clear </a:t>
            </a:r>
          </a:p>
          <a:p>
            <a:r>
              <a:rPr lang="en-US" dirty="0">
                <a:latin typeface="Times New Roman" panose="02020603050405020304" pitchFamily="18" charset="0"/>
                <a:cs typeface="Times New Roman" panose="02020603050405020304" pitchFamily="18" charset="0"/>
              </a:rPr>
              <a:t>Do not attempt to fight a fire unless… </a:t>
            </a:r>
          </a:p>
          <a:p>
            <a:pPr lvl="1"/>
            <a:r>
              <a:rPr lang="en-US" dirty="0">
                <a:latin typeface="Times New Roman" panose="02020603050405020304" pitchFamily="18" charset="0"/>
                <a:cs typeface="Times New Roman" panose="02020603050405020304" pitchFamily="18" charset="0"/>
              </a:rPr>
              <a:t>you are trained to use a fire extinguisher.</a:t>
            </a:r>
          </a:p>
          <a:p>
            <a:pPr lvl="1"/>
            <a:r>
              <a:rPr lang="en-US" dirty="0">
                <a:latin typeface="Times New Roman" panose="02020603050405020304" pitchFamily="18" charset="0"/>
                <a:cs typeface="Times New Roman" panose="02020603050405020304" pitchFamily="18" charset="0"/>
              </a:rPr>
              <a:t>the fire is smaller than a standard trash can.</a:t>
            </a:r>
          </a:p>
          <a:p>
            <a:pPr lvl="1"/>
            <a:r>
              <a:rPr lang="en-US" dirty="0">
                <a:latin typeface="Times New Roman" panose="02020603050405020304" pitchFamily="18" charset="0"/>
                <a:cs typeface="Times New Roman" panose="02020603050405020304" pitchFamily="18" charset="0"/>
              </a:rPr>
              <a:t>Make sure you are between the fire and the exit.</a:t>
            </a:r>
          </a:p>
          <a:p>
            <a:r>
              <a:rPr lang="en-US" dirty="0">
                <a:latin typeface="Times New Roman" panose="02020603050405020304" pitchFamily="18" charset="0"/>
                <a:cs typeface="Times New Roman" panose="02020603050405020304" pitchFamily="18" charset="0"/>
              </a:rPr>
              <a:t>If the fire is large and spreading…</a:t>
            </a:r>
          </a:p>
          <a:p>
            <a:pPr lvl="1"/>
            <a:r>
              <a:rPr lang="en-US" dirty="0">
                <a:latin typeface="Times New Roman" panose="02020603050405020304" pitchFamily="18" charset="0"/>
                <a:cs typeface="Times New Roman" panose="02020603050405020304" pitchFamily="18" charset="0"/>
              </a:rPr>
              <a:t>Activate the fire alarm (pull station) to alert other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building occupants. Yell Fire; Fire !</a:t>
            </a:r>
          </a:p>
          <a:p>
            <a:pPr lvl="1"/>
            <a:r>
              <a:rPr lang="en-US" dirty="0">
                <a:latin typeface="Times New Roman" panose="02020603050405020304" pitchFamily="18" charset="0"/>
                <a:cs typeface="Times New Roman" panose="02020603050405020304" pitchFamily="18" charset="0"/>
              </a:rPr>
              <a:t>Close the door on your way out to contain the fire.</a:t>
            </a:r>
          </a:p>
          <a:p>
            <a:pPr lvl="1"/>
            <a:r>
              <a:rPr lang="en-US" dirty="0">
                <a:latin typeface="Times New Roman" panose="02020603050405020304" pitchFamily="18" charset="0"/>
                <a:cs typeface="Times New Roman" panose="02020603050405020304" pitchFamily="18" charset="0"/>
              </a:rPr>
              <a:t>Evacuate the building as soon as possible.  Do not use the elevators.</a:t>
            </a:r>
          </a:p>
          <a:p>
            <a:pPr lvl="2"/>
            <a:r>
              <a:rPr lang="en-US" dirty="0">
                <a:latin typeface="Times New Roman" panose="02020603050405020304" pitchFamily="18" charset="0"/>
                <a:cs typeface="Times New Roman" panose="02020603050405020304" pitchFamily="18" charset="0"/>
              </a:rPr>
              <a:t>Do not re-enter the building.</a:t>
            </a:r>
          </a:p>
          <a:p>
            <a:pPr lvl="1"/>
            <a:r>
              <a:rPr lang="en-US" dirty="0">
                <a:latin typeface="Times New Roman" panose="02020603050405020304" pitchFamily="18" charset="0"/>
                <a:cs typeface="Times New Roman" panose="02020603050405020304" pitchFamily="18" charset="0"/>
              </a:rPr>
              <a:t>Call the University Police when it is safe to do so.</a:t>
            </a:r>
          </a:p>
        </p:txBody>
      </p:sp>
      <p:sp>
        <p:nvSpPr>
          <p:cNvPr id="4" name="Slide Number Placeholder 3"/>
          <p:cNvSpPr>
            <a:spLocks noGrp="1"/>
          </p:cNvSpPr>
          <p:nvPr>
            <p:ph type="sldNum" sz="quarter" idx="12"/>
          </p:nvPr>
        </p:nvSpPr>
        <p:spPr/>
        <p:txBody>
          <a:bodyPr/>
          <a:lstStyle/>
          <a:p>
            <a:fld id="{3E37479E-1FF0-4A14-BB67-7CC5B491F715}" type="slidenum">
              <a:rPr lang="en-US" smtClean="0"/>
              <a:pPr/>
              <a:t>87</a:t>
            </a:fld>
            <a:endParaRPr lang="en-US"/>
          </a:p>
        </p:txBody>
      </p:sp>
      <p:pic>
        <p:nvPicPr>
          <p:cNvPr id="2050" name="Picture 2" descr="C:\Users\msalazar9\AppData\Local\Microsoft\Windows\Temporary Internet Files\Content.IE5\821DXTZ7\MP9003417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609600"/>
            <a:ext cx="1542288" cy="2162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MVC-009F"/>
          <p:cNvPicPr>
            <a:picLocks noChangeAspect="1" noChangeArrowheads="1"/>
          </p:cNvPicPr>
          <p:nvPr/>
        </p:nvPicPr>
        <p:blipFill>
          <a:blip r:embed="rId3" cstate="print"/>
          <a:srcRect/>
          <a:stretch>
            <a:fillRect/>
          </a:stretch>
        </p:blipFill>
        <p:spPr bwMode="auto">
          <a:xfrm>
            <a:off x="8712200" y="2895600"/>
            <a:ext cx="1955800" cy="1466850"/>
          </a:xfrm>
          <a:prstGeom prst="rect">
            <a:avLst/>
          </a:prstGeom>
          <a:noFill/>
          <a:ln w="9525">
            <a:noFill/>
            <a:miter lim="800000"/>
            <a:headEnd/>
            <a:tailEnd/>
          </a:ln>
        </p:spPr>
      </p:pic>
    </p:spTree>
    <p:extLst>
      <p:ext uri="{BB962C8B-B14F-4D97-AF65-F5344CB8AC3E}">
        <p14:creationId xmlns:p14="http://schemas.microsoft.com/office/powerpoint/2010/main" val="2919109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716640" y="400846"/>
            <a:ext cx="7772400" cy="701675"/>
          </a:xfrm>
        </p:spPr>
        <p:txBody>
          <a:bodyPr/>
          <a:lstStyle/>
          <a:p>
            <a:pPr eaLnBrk="1" hangingPunct="1"/>
            <a:r>
              <a:rPr lang="en-US" dirty="0">
                <a:latin typeface="Times New Roman" panose="02020603050405020304" pitchFamily="18" charset="0"/>
                <a:cs typeface="Times New Roman" panose="02020603050405020304" pitchFamily="18" charset="0"/>
              </a:rPr>
              <a:t>Putting Out a Fire (PASS technique)</a:t>
            </a:r>
          </a:p>
        </p:txBody>
      </p:sp>
      <p:pic>
        <p:nvPicPr>
          <p:cNvPr id="5" name="PAS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2770" y="1394768"/>
            <a:ext cx="7095241" cy="47295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640" y="1245912"/>
            <a:ext cx="2843547" cy="4974135"/>
          </a:xfrm>
          <a:prstGeom prst="rect">
            <a:avLst/>
          </a:prstGeom>
        </p:spPr>
      </p:pic>
    </p:spTree>
    <p:extLst>
      <p:ext uri="{BB962C8B-B14F-4D97-AF65-F5344CB8AC3E}">
        <p14:creationId xmlns:p14="http://schemas.microsoft.com/office/powerpoint/2010/main" val="251619974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latin typeface="Times New Roman" panose="02020603050405020304" pitchFamily="18" charset="0"/>
                <a:cs typeface="Times New Roman" panose="02020603050405020304" pitchFamily="18" charset="0"/>
              </a:rPr>
              <a:t>Security </a:t>
            </a:r>
          </a:p>
        </p:txBody>
      </p:sp>
      <p:sp>
        <p:nvSpPr>
          <p:cNvPr id="41987" name="Rectangle 3"/>
          <p:cNvSpPr>
            <a:spLocks noGrp="1" noChangeArrowheads="1"/>
          </p:cNvSpPr>
          <p:nvPr>
            <p:ph idx="1"/>
          </p:nvPr>
        </p:nvSpPr>
        <p:spPr/>
        <p:txBody>
          <a:bodyPr/>
          <a:lstStyle/>
          <a:p>
            <a:pPr eaLnBrk="1" hangingPunct="1"/>
            <a:r>
              <a:rPr lang="en-US" dirty="0">
                <a:latin typeface="Times New Roman" panose="02020603050405020304" pitchFamily="18" charset="0"/>
                <a:cs typeface="Times New Roman" panose="02020603050405020304" pitchFamily="18" charset="0"/>
              </a:rPr>
              <a:t>Areas containing chemicals must be Locked or under 100% surveillance at all times</a:t>
            </a:r>
          </a:p>
          <a:p>
            <a:pPr eaLnBrk="1" hangingPunct="1"/>
            <a:r>
              <a:rPr lang="en-US" dirty="0">
                <a:latin typeface="Times New Roman" panose="02020603050405020304" pitchFamily="18" charset="0"/>
                <a:cs typeface="Times New Roman" panose="02020603050405020304" pitchFamily="18" charset="0"/>
              </a:rPr>
              <a:t>Suspicious activity? Report immediately to UT Police (911) </a:t>
            </a:r>
          </a:p>
          <a:p>
            <a:pPr eaLnBrk="1" hangingPunct="1"/>
            <a:r>
              <a:rPr lang="en-US" dirty="0">
                <a:latin typeface="Times New Roman" panose="02020603050405020304" pitchFamily="18" charset="0"/>
                <a:cs typeface="Times New Roman" panose="02020603050405020304" pitchFamily="18" charset="0"/>
              </a:rPr>
              <a:t>Chemicals cannot be removed from campus without authorization</a:t>
            </a:r>
          </a:p>
          <a:p>
            <a:pPr eaLnBrk="1" hangingPunct="1"/>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Type of Hazard is the chemical I am working with? </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26556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06001"/>
            <a:ext cx="8229600" cy="5436398"/>
          </a:xfrm>
        </p:spPr>
        <p:txBody>
          <a:bodyPr>
            <a:normAutofit/>
          </a:bodyPr>
          <a:lstStyle/>
          <a:p>
            <a:pPr marL="0" indent="0" algn="ctr">
              <a:buNone/>
            </a:pPr>
            <a:r>
              <a:rPr lang="en-US" sz="7200" dirty="0">
                <a:solidFill>
                  <a:schemeClr val="accent2"/>
                </a:solidFill>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stretch>
            <a:fillRect/>
          </a:stretch>
        </p:blipFill>
        <p:spPr>
          <a:xfrm>
            <a:off x="3429000" y="2667001"/>
            <a:ext cx="5814582" cy="3444539"/>
          </a:xfrm>
          <a:prstGeom prst="rect">
            <a:avLst/>
          </a:prstGeom>
        </p:spPr>
      </p:pic>
    </p:spTree>
    <p:extLst>
      <p:ext uri="{BB962C8B-B14F-4D97-AF65-F5344CB8AC3E}">
        <p14:creationId xmlns:p14="http://schemas.microsoft.com/office/powerpoint/2010/main" val="739084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15421</TotalTime>
  <Words>3425</Words>
  <Application>Microsoft Office PowerPoint</Application>
  <PresentationFormat>Widescreen</PresentationFormat>
  <Paragraphs>520</Paragraphs>
  <Slides>90</Slides>
  <Notes>13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101" baseType="lpstr">
      <vt:lpstr>ＭＳ Ｐゴシック</vt:lpstr>
      <vt:lpstr>Arial</vt:lpstr>
      <vt:lpstr>Calibri</vt:lpstr>
      <vt:lpstr>Cambria Math</vt:lpstr>
      <vt:lpstr>Microsoft New Tai Lue</vt:lpstr>
      <vt:lpstr>Symbol</vt:lpstr>
      <vt:lpstr>Times New Roman</vt:lpstr>
      <vt:lpstr>Wingdings</vt:lpstr>
      <vt:lpstr>Office Theme</vt:lpstr>
      <vt:lpstr>Clip</vt:lpstr>
      <vt:lpstr>Photo Editor Photo</vt:lpstr>
      <vt:lpstr>Laboratory Safety and Hazard Communication </vt:lpstr>
      <vt:lpstr>Course Outline</vt:lpstr>
      <vt:lpstr>Required Training</vt:lpstr>
      <vt:lpstr> Background</vt:lpstr>
      <vt:lpstr>Compliance Objectives</vt:lpstr>
      <vt:lpstr>Your Rights under the  Texas Hazard Communication Act (THCA)   </vt:lpstr>
      <vt:lpstr> Be familiar with the chemicals you are working with </vt:lpstr>
      <vt:lpstr>  What Questions Should I be asking? </vt:lpstr>
      <vt:lpstr>What Type of Hazard is the chemical I am working with? </vt:lpstr>
      <vt:lpstr>What are Hazardous Materials</vt:lpstr>
      <vt:lpstr>Where Do I Get The Information ?</vt:lpstr>
      <vt:lpstr>Globally Harmonized System of Classification and Labeling of Chemicals (GHS)</vt:lpstr>
      <vt:lpstr>HCS Pictograms and Hazards  </vt:lpstr>
      <vt:lpstr>Safety Data Sheets</vt:lpstr>
      <vt:lpstr>Safety Data Sheet (SDS) </vt:lpstr>
      <vt:lpstr>Typical SDS. What is it?</vt:lpstr>
      <vt:lpstr> Safety Data Sheets (SDS) – Where do I get one ?</vt:lpstr>
      <vt:lpstr>Chemical Label Information</vt:lpstr>
      <vt:lpstr>Secondary Labeling Requirements </vt:lpstr>
      <vt:lpstr>   Flammable Liquids</vt:lpstr>
      <vt:lpstr>Is it an Acute or Chronic Hazard? </vt:lpstr>
      <vt:lpstr>Toxicology </vt:lpstr>
      <vt:lpstr>PowerPoint Presentation</vt:lpstr>
      <vt:lpstr>Be Like a Canary in a Coal Mine</vt:lpstr>
      <vt:lpstr>PowerPoint Presentation</vt:lpstr>
      <vt:lpstr>PowerPoint Presentation</vt:lpstr>
      <vt:lpstr>PowerPoint Presentation</vt:lpstr>
      <vt:lpstr>Administrative Controls -Good Employee Work Practices</vt:lpstr>
      <vt:lpstr>Routes of Exposure </vt:lpstr>
      <vt:lpstr>Inhalation</vt:lpstr>
      <vt:lpstr> Inhalation </vt:lpstr>
      <vt:lpstr>Particle Clearance</vt:lpstr>
      <vt:lpstr>Protecting Yourself  from Inhalation Exposure  </vt:lpstr>
      <vt:lpstr>Localized Ventilation  Fume Hood  </vt:lpstr>
      <vt:lpstr>Fume Hood</vt:lpstr>
      <vt:lpstr>Fume Hood Configurations</vt:lpstr>
      <vt:lpstr>Biosafety Cabinets  are not Fume Hoods</vt:lpstr>
      <vt:lpstr> Building Wide </vt:lpstr>
      <vt:lpstr>Respirator Purpose</vt:lpstr>
      <vt:lpstr>Major types of respirators</vt:lpstr>
      <vt:lpstr>Air Purifying </vt:lpstr>
      <vt:lpstr>Atmosphere Supplying</vt:lpstr>
      <vt:lpstr>Requirements: Fit Tested</vt:lpstr>
      <vt:lpstr>Absorption </vt:lpstr>
      <vt:lpstr>PowerPoint Presentation</vt:lpstr>
      <vt:lpstr> Absorption </vt:lpstr>
      <vt:lpstr>  Protecting Yourself from Absorption Exposure </vt:lpstr>
      <vt:lpstr>Gloves</vt:lpstr>
      <vt:lpstr>Examples of Personal Protective Equipment (PPE)</vt:lpstr>
      <vt:lpstr>Personal Protective Equipment </vt:lpstr>
      <vt:lpstr>UTRGV Policy for sandals and shorts</vt:lpstr>
      <vt:lpstr> Injection </vt:lpstr>
      <vt:lpstr>Ingestion</vt:lpstr>
      <vt:lpstr> Ingestion</vt:lpstr>
      <vt:lpstr> Protecting Your Self from Ingestion Exposure </vt:lpstr>
      <vt:lpstr>Summary Protecting Yourself </vt:lpstr>
      <vt:lpstr>PowerPoint Presentation</vt:lpstr>
      <vt:lpstr>A thing about gloves </vt:lpstr>
      <vt:lpstr>Injection</vt:lpstr>
      <vt:lpstr>PowerPoint Presentation</vt:lpstr>
      <vt:lpstr>Protecting Yourself from Injection Exposure </vt:lpstr>
      <vt:lpstr>American Chemical Society - Nanoparticles</vt:lpstr>
      <vt:lpstr>Laboratory Safety Guidelines for Using Nano-Materials (1)</vt:lpstr>
      <vt:lpstr>Recommendations (cont.)</vt:lpstr>
      <vt:lpstr>Gas cylinders</vt:lpstr>
      <vt:lpstr> Chemical Segregation</vt:lpstr>
      <vt:lpstr> Chemical Segregation</vt:lpstr>
      <vt:lpstr> Electrical Safety </vt:lpstr>
      <vt:lpstr>Engineering Controls - Barriers</vt:lpstr>
      <vt:lpstr>Storage </vt:lpstr>
      <vt:lpstr>PowerPoint Presentation</vt:lpstr>
      <vt:lpstr>Door Placards </vt:lpstr>
      <vt:lpstr>Proper waste and chemical management: Labeling</vt:lpstr>
      <vt:lpstr>Proper Waste and Chemical Management: Storage</vt:lpstr>
      <vt:lpstr>Regulated Waste Disposal </vt:lpstr>
      <vt:lpstr>Chemical Waste Disposal </vt:lpstr>
      <vt:lpstr>Chemical Waste Disposal (cont)</vt:lpstr>
      <vt:lpstr>Storage</vt:lpstr>
      <vt:lpstr>Empty Containers:  </vt:lpstr>
      <vt:lpstr> Emergency Response  </vt:lpstr>
      <vt:lpstr>Major Laboratory Accidents 1 of 3</vt:lpstr>
      <vt:lpstr>Major Laboratory Accidents 2 of 3</vt:lpstr>
      <vt:lpstr> If you incur an Injury  </vt:lpstr>
      <vt:lpstr>Chemical Spills</vt:lpstr>
      <vt:lpstr>Chemical Spill </vt:lpstr>
      <vt:lpstr>Chemical Exposures</vt:lpstr>
      <vt:lpstr>Fires</vt:lpstr>
      <vt:lpstr>Putting Out a Fire (PASS technique)</vt:lpstr>
      <vt:lpstr>Security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 Communication</dc:title>
  <dc:creator>xcostellorx</dc:creator>
  <cp:lastModifiedBy>Joseph A. Zamora</cp:lastModifiedBy>
  <cp:revision>70</cp:revision>
  <cp:lastPrinted>2018-09-20T16:42:47Z</cp:lastPrinted>
  <dcterms:created xsi:type="dcterms:W3CDTF">2015-05-18T23:52:03Z</dcterms:created>
  <dcterms:modified xsi:type="dcterms:W3CDTF">2018-11-02T20:37:03Z</dcterms:modified>
</cp:coreProperties>
</file>